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8"/>
  </p:notesMasterIdLst>
  <p:handoutMasterIdLst>
    <p:handoutMasterId r:id="rId27"/>
  </p:handoutMasterIdLst>
  <p:sldIdLst>
    <p:sldId id="256" r:id="rId3"/>
    <p:sldId id="257" r:id="rId4"/>
    <p:sldId id="3314" r:id="rId5"/>
    <p:sldId id="3205" r:id="rId6"/>
    <p:sldId id="300" r:id="rId7"/>
    <p:sldId id="3324" r:id="rId9"/>
    <p:sldId id="3315" r:id="rId10"/>
    <p:sldId id="3325" r:id="rId11"/>
    <p:sldId id="3316" r:id="rId12"/>
    <p:sldId id="3326" r:id="rId13"/>
    <p:sldId id="3267" r:id="rId14"/>
    <p:sldId id="3318" r:id="rId15"/>
    <p:sldId id="3319" r:id="rId16"/>
    <p:sldId id="3313" r:id="rId17"/>
    <p:sldId id="3321" r:id="rId18"/>
    <p:sldId id="3323" r:id="rId19"/>
    <p:sldId id="3330" r:id="rId20"/>
    <p:sldId id="3329" r:id="rId21"/>
    <p:sldId id="3328" r:id="rId22"/>
    <p:sldId id="3322" r:id="rId23"/>
    <p:sldId id="3212" r:id="rId24"/>
    <p:sldId id="3327" r:id="rId25"/>
    <p:sldId id="3197" r:id="rId26"/>
  </p:sldIdLst>
  <p:sldSz cx="12192000" cy="6858000"/>
  <p:notesSz cx="6858000" cy="9144000"/>
  <p:embeddedFontLst>
    <p:embeddedFont>
      <p:font typeface="Calibri" panose="020F0502020204030204" pitchFamily="34" charset="0"/>
      <p:regular r:id="rId31"/>
      <p:bold r:id="rId32"/>
      <p:italic r:id="rId33"/>
      <p:boldItalic r:id="rId34"/>
    </p:embeddedFont>
    <p:embeddedFont>
      <p:font typeface="Arial Black" panose="020B0A04020102020204" pitchFamily="34" charset="0"/>
      <p:bold r:id="rId35"/>
    </p:embeddedFont>
    <p:embeddedFont>
      <p:font typeface="等线" panose="02010600030101010101" charset="-122"/>
      <p:regular r:id="rId36"/>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0" userDrawn="1">
          <p15:clr>
            <a:srgbClr val="A4A3A4"/>
          </p15:clr>
        </p15:guide>
        <p15:guide id="2" pos="384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16773"/>
    <a:srgbClr val="40677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045" autoAdjust="0"/>
    <p:restoredTop sz="94834" autoAdjust="0"/>
  </p:normalViewPr>
  <p:slideViewPr>
    <p:cSldViewPr snapToGrid="0" showGuides="1">
      <p:cViewPr varScale="1">
        <p:scale>
          <a:sx n="55" d="100"/>
          <a:sy n="55" d="100"/>
        </p:scale>
        <p:origin x="102" y="1056"/>
      </p:cViewPr>
      <p:guideLst>
        <p:guide orient="horz" pos="2180"/>
        <p:guide pos="3847"/>
      </p:guideLst>
    </p:cSldViewPr>
  </p:slideViewPr>
  <p:notesTextViewPr>
    <p:cViewPr>
      <p:scale>
        <a:sx n="1" d="1"/>
        <a:sy n="1" d="1"/>
      </p:scale>
      <p:origin x="0" y="0"/>
    </p:cViewPr>
  </p:notesTextViewPr>
  <p:notesViewPr>
    <p:cSldViewPr snapToGrid="0">
      <p:cViewPr varScale="1">
        <p:scale>
          <a:sx n="57" d="100"/>
          <a:sy n="57" d="100"/>
        </p:scale>
        <p:origin x="3259" y="58"/>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notesMaster" Target="notesMasters/notesMaster1.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6" Type="http://schemas.openxmlformats.org/officeDocument/2006/relationships/font" Target="fonts/font6.fntdata"/><Relationship Id="rId35" Type="http://schemas.openxmlformats.org/officeDocument/2006/relationships/font" Target="fonts/font5.fntdata"/><Relationship Id="rId34" Type="http://schemas.openxmlformats.org/officeDocument/2006/relationships/font" Target="fonts/font4.fntdata"/><Relationship Id="rId33" Type="http://schemas.openxmlformats.org/officeDocument/2006/relationships/font" Target="fonts/font3.fntdata"/><Relationship Id="rId32" Type="http://schemas.openxmlformats.org/officeDocument/2006/relationships/font" Target="fonts/font2.fntdata"/><Relationship Id="rId31" Type="http://schemas.openxmlformats.org/officeDocument/2006/relationships/font" Target="fonts/font1.fntdata"/><Relationship Id="rId30" Type="http://schemas.openxmlformats.org/officeDocument/2006/relationships/tableStyles" Target="tableStyles.xml"/><Relationship Id="rId3" Type="http://schemas.openxmlformats.org/officeDocument/2006/relationships/slide" Target="slides/slide1.xml"/><Relationship Id="rId29" Type="http://schemas.openxmlformats.org/officeDocument/2006/relationships/viewProps" Target="viewProps.xml"/><Relationship Id="rId28" Type="http://schemas.openxmlformats.org/officeDocument/2006/relationships/presProps" Target="presProps.xml"/><Relationship Id="rId27" Type="http://schemas.openxmlformats.org/officeDocument/2006/relationships/handoutMaster" Target="handoutMasters/handoutMaster1.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dirty="0">
              <a:latin typeface="幼圆" panose="02010509060101010101" pitchFamily="49" charset="-122"/>
              <a:ea typeface="幼圆" panose="02010509060101010101" pitchFamily="49" charset="-122"/>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66B7499-6455-4451-819C-12B4C9DE3C36}" type="datetimeFigureOut">
              <a:rPr lang="zh-CN" altLang="en-US" smtClean="0">
                <a:latin typeface="Calibri" panose="020F0502020204030204" pitchFamily="34" charset="0"/>
                <a:ea typeface="Calibri" panose="020F0502020204030204" pitchFamily="34" charset="0"/>
              </a:rPr>
            </a:fld>
            <a:endParaRPr lang="zh-CN" altLang="en-US" dirty="0">
              <a:latin typeface="Calibri" panose="020F0502020204030204" pitchFamily="34" charset="0"/>
              <a:ea typeface="Calibri" panose="020F0502020204030204" pitchFamily="34" charset="0"/>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dirty="0">
              <a:latin typeface="幼圆" panose="02010509060101010101" pitchFamily="49" charset="-122"/>
              <a:ea typeface="幼圆" panose="02010509060101010101" pitchFamily="49" charset="-122"/>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667B39C-AED9-4162-B1B1-388A9BAAEF73}" type="slidenum">
              <a:rPr lang="zh-CN" altLang="en-US" smtClean="0">
                <a:latin typeface="Calibri" panose="020F0502020204030204" pitchFamily="34" charset="0"/>
                <a:ea typeface="Calibri" panose="020F0502020204030204" pitchFamily="34" charset="0"/>
              </a:rPr>
            </a:fld>
            <a:endParaRPr lang="zh-CN" altLang="en-US" dirty="0">
              <a:latin typeface="Calibri" panose="020F0502020204030204" pitchFamily="34" charset="0"/>
              <a:ea typeface="Calibri" panose="020F0502020204030204" pitchFamily="34" charset="0"/>
            </a:endParaRP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Calibri" panose="020F0502020204030204" pitchFamily="34" charset="0"/>
                <a:ea typeface="Calibri" panose="020F0502020204030204" pitchFamily="34" charset="0"/>
              </a:defRPr>
            </a:lvl1pPr>
          </a:lstStyle>
          <a:p>
            <a:endParaRPr lang="zh-CN" altLang="en-US" dirty="0"/>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Calibri" panose="020F0502020204030204" pitchFamily="34" charset="0"/>
                <a:ea typeface="Calibri" panose="020F0502020204030204" pitchFamily="34" charset="0"/>
              </a:defRPr>
            </a:lvl1pPr>
          </a:lstStyle>
          <a:p>
            <a:fld id="{EB1E8144-1717-455B-8710-1072F1C69B3D}" type="datetimeFigureOut">
              <a:rPr lang="zh-CN" altLang="en-US" smtClean="0"/>
            </a:fld>
            <a:endParaRPr lang="zh-CN" altLang="en-US" dirty="0"/>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dirty="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Calibri" panose="020F0502020204030204" pitchFamily="34" charset="0"/>
                <a:ea typeface="Calibri" panose="020F0502020204030204" pitchFamily="34" charset="0"/>
              </a:defRPr>
            </a:lvl1pPr>
          </a:lstStyle>
          <a:p>
            <a:endParaRPr lang="zh-CN" altLang="en-US" dirty="0"/>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Calibri" panose="020F0502020204030204" pitchFamily="34" charset="0"/>
                <a:ea typeface="Calibri" panose="020F0502020204030204" pitchFamily="34" charset="0"/>
              </a:defRPr>
            </a:lvl1pPr>
          </a:lstStyle>
          <a:p>
            <a:fld id="{BD9C1411-A1CC-4AC7-881C-E2CC93D983CD}" type="slidenum">
              <a:rPr lang="zh-CN" altLang="en-US" smtClean="0"/>
            </a:fld>
            <a:endParaRPr lang="zh-CN" altLang="en-US" dirty="0"/>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Calibri" panose="020F0502020204030204" pitchFamily="34" charset="0"/>
        <a:ea typeface="Calibri" panose="020F0502020204030204" pitchFamily="34" charset="0"/>
        <a:cs typeface="+mn-cs"/>
      </a:defRPr>
    </a:lvl1pPr>
    <a:lvl2pPr marL="457200" algn="l" defTabSz="914400" rtl="0" eaLnBrk="1" latinLnBrk="0" hangingPunct="1">
      <a:defRPr sz="1200" kern="1200">
        <a:solidFill>
          <a:schemeClr val="tx1"/>
        </a:solidFill>
        <a:latin typeface="Calibri" panose="020F0502020204030204" pitchFamily="34" charset="0"/>
        <a:ea typeface="Calibri" panose="020F0502020204030204" pitchFamily="34" charset="0"/>
        <a:cs typeface="+mn-cs"/>
      </a:defRPr>
    </a:lvl2pPr>
    <a:lvl3pPr marL="914400" algn="l" defTabSz="914400" rtl="0" eaLnBrk="1" latinLnBrk="0" hangingPunct="1">
      <a:defRPr sz="1200" kern="1200">
        <a:solidFill>
          <a:schemeClr val="tx1"/>
        </a:solidFill>
        <a:latin typeface="Calibri" panose="020F0502020204030204" pitchFamily="34" charset="0"/>
        <a:ea typeface="Calibri" panose="020F0502020204030204" pitchFamily="34" charset="0"/>
        <a:cs typeface="+mn-cs"/>
      </a:defRPr>
    </a:lvl3pPr>
    <a:lvl4pPr marL="1371600" algn="l" defTabSz="914400" rtl="0" eaLnBrk="1" latinLnBrk="0" hangingPunct="1">
      <a:defRPr sz="1200" kern="1200">
        <a:solidFill>
          <a:schemeClr val="tx1"/>
        </a:solidFill>
        <a:latin typeface="Calibri" panose="020F0502020204030204" pitchFamily="34" charset="0"/>
        <a:ea typeface="Calibri" panose="020F0502020204030204" pitchFamily="34" charset="0"/>
        <a:cs typeface="+mn-cs"/>
      </a:defRPr>
    </a:lvl4pPr>
    <a:lvl5pPr marL="1828800" algn="l" defTabSz="914400" rtl="0" eaLnBrk="1" latinLnBrk="0" hangingPunct="1">
      <a:defRPr sz="1200" kern="1200">
        <a:solidFill>
          <a:schemeClr val="tx1"/>
        </a:solidFill>
        <a:latin typeface="Calibri" panose="020F0502020204030204" pitchFamily="34" charset="0"/>
        <a:ea typeface="Calibri" panose="020F0502020204030204" pitchFamily="34"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34C0232-94FA-4EBE-BB9B-79FBE486032D}"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34C0232-94FA-4EBE-BB9B-79FBE486032D}"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34C0232-94FA-4EBE-BB9B-79FBE486032D}"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34C0232-94FA-4EBE-BB9B-79FBE486032D}"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34C0232-94FA-4EBE-BB9B-79FBE486032D}"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34C0232-94FA-4EBE-BB9B-79FBE486032D}"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D9C1411-A1CC-4AC7-881C-E2CC93D983CD}"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自定义版式">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自定义版式">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文本占位符 9"/>
          <p:cNvSpPr>
            <a:spLocks noGrp="1"/>
          </p:cNvSpPr>
          <p:nvPr>
            <p:ph type="body" sz="quarter" idx="10" hasCustomPrompt="1"/>
          </p:nvPr>
        </p:nvSpPr>
        <p:spPr>
          <a:xfrm>
            <a:off x="2073614" y="2612158"/>
            <a:ext cx="1040670" cy="923330"/>
          </a:xfrm>
          <a:prstGeom prst="rect">
            <a:avLst/>
          </a:prstGeom>
        </p:spPr>
        <p:txBody>
          <a:bodyPr wrap="none">
            <a:spAutoFit/>
          </a:bodyPr>
          <a:lstStyle>
            <a:lvl1pPr marL="0" indent="0" algn="ctr">
              <a:buNone/>
              <a:defRPr lang="zh-CN" altLang="en-US" sz="6000" dirty="0" smtClean="0">
                <a:solidFill>
                  <a:schemeClr val="accent1"/>
                </a:solidFill>
                <a:latin typeface="Arial" panose="020B0604020202020204" pitchFamily="34" charset="0"/>
                <a:ea typeface="Calibri" panose="020F0502020204030204" pitchFamily="34" charset="0"/>
                <a:cs typeface="Calibri" panose="020F0502020204030204" pitchFamily="34" charset="0"/>
              </a:defRPr>
            </a:lvl1pPr>
          </a:lstStyle>
          <a:p>
            <a:pPr marL="0" lvl="0"/>
            <a:r>
              <a:rPr lang="en-US" altLang="zh-CN" dirty="0"/>
              <a:t>00</a:t>
            </a:r>
            <a:endParaRPr lang="zh-CN" altLang="en-US" dirty="0"/>
          </a:p>
        </p:txBody>
      </p:sp>
      <p:cxnSp>
        <p:nvCxnSpPr>
          <p:cNvPr id="16" name="直接连接符 15"/>
          <p:cNvCxnSpPr/>
          <p:nvPr userDrawn="1"/>
        </p:nvCxnSpPr>
        <p:spPr>
          <a:xfrm flipH="1">
            <a:off x="2720372" y="3535488"/>
            <a:ext cx="494937" cy="523106"/>
          </a:xfrm>
          <a:prstGeom prst="line">
            <a:avLst/>
          </a:prstGeom>
        </p:spPr>
        <p:style>
          <a:lnRef idx="1">
            <a:schemeClr val="accent1"/>
          </a:lnRef>
          <a:fillRef idx="0">
            <a:schemeClr val="accent1"/>
          </a:fillRef>
          <a:effectRef idx="0">
            <a:schemeClr val="accent1"/>
          </a:effectRef>
          <a:fontRef idx="minor">
            <a:schemeClr val="tx1"/>
          </a:fontRef>
        </p:style>
      </p:cxnSp>
      <p:sp>
        <p:nvSpPr>
          <p:cNvPr id="17" name="文本占位符 9"/>
          <p:cNvSpPr>
            <a:spLocks noGrp="1"/>
          </p:cNvSpPr>
          <p:nvPr>
            <p:ph type="body" sz="quarter" idx="11" hasCustomPrompt="1"/>
          </p:nvPr>
        </p:nvSpPr>
        <p:spPr>
          <a:xfrm>
            <a:off x="3862067" y="3518101"/>
            <a:ext cx="6712209" cy="304763"/>
          </a:xfrm>
          <a:prstGeom prst="rect">
            <a:avLst/>
          </a:prstGeom>
        </p:spPr>
        <p:txBody>
          <a:bodyPr wrap="square">
            <a:spAutoFit/>
          </a:bodyPr>
          <a:lstStyle>
            <a:lvl1pPr marL="0" indent="0" algn="ctr">
              <a:lnSpc>
                <a:spcPct val="150000"/>
              </a:lnSpc>
              <a:buNone/>
              <a:defRPr lang="zh-CN" altLang="en-US" sz="1050" spc="300" dirty="0" smtClean="0">
                <a:solidFill>
                  <a:schemeClr val="accent1"/>
                </a:solidFill>
                <a:latin typeface="Arial" panose="020B0604020202020204" pitchFamily="34" charset="0"/>
                <a:ea typeface="Calibri" panose="020F0502020204030204" pitchFamily="34" charset="0"/>
                <a:cs typeface="Calibri" panose="020F0502020204030204" pitchFamily="34" charset="0"/>
              </a:defRPr>
            </a:lvl1pPr>
          </a:lstStyle>
          <a:p>
            <a:pPr marL="0" lvl="0"/>
            <a:r>
              <a:rPr lang="en-US" altLang="zh-CN" dirty="0"/>
              <a:t>Please text your title here. Your content to play here.</a:t>
            </a:r>
            <a:endParaRPr lang="en-US" altLang="zh-CN" dirty="0"/>
          </a:p>
        </p:txBody>
      </p:sp>
      <p:sp>
        <p:nvSpPr>
          <p:cNvPr id="18" name="标题 12"/>
          <p:cNvSpPr>
            <a:spLocks noGrp="1"/>
          </p:cNvSpPr>
          <p:nvPr>
            <p:ph type="title" hasCustomPrompt="1"/>
          </p:nvPr>
        </p:nvSpPr>
        <p:spPr>
          <a:xfrm>
            <a:off x="3862067" y="2502956"/>
            <a:ext cx="6535286" cy="782431"/>
          </a:xfrm>
          <a:prstGeom prst="rect">
            <a:avLst/>
          </a:prstGeom>
        </p:spPr>
        <p:txBody>
          <a:bodyPr/>
          <a:lstStyle>
            <a:lvl1pPr algn="ctr">
              <a:defRPr sz="5500" spc="600">
                <a:latin typeface="Calibri" panose="020F0502020204030204" pitchFamily="34" charset="0"/>
                <a:ea typeface="Calibri" panose="020F0502020204030204" pitchFamily="34" charset="0"/>
              </a:defRPr>
            </a:lvl1pPr>
          </a:lstStyle>
          <a:p>
            <a:r>
              <a:rPr lang="zh-CN" altLang="en-US" dirty="0"/>
              <a:t>在此输入标题</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wipe(down)">
                                      <p:cBhvr>
                                        <p:cTn id="7" dur="500"/>
                                        <p:tgtEl>
                                          <p:spTgt spid="7">
                                            <p:txEl>
                                              <p:pRg st="0" end="0"/>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wipe(down)">
                                      <p:cBhvr>
                                        <p:cTn id="10" dur="500"/>
                                        <p:tgtEl>
                                          <p:spTgt spid="16"/>
                                        </p:tgtEl>
                                      </p:cBhvr>
                                    </p:animEffect>
                                  </p:childTnLst>
                                </p:cTn>
                              </p:par>
                            </p:childTnLst>
                          </p:cTn>
                        </p:par>
                        <p:par>
                          <p:cTn id="11" fill="hold">
                            <p:stCondLst>
                              <p:cond delay="500"/>
                            </p:stCondLst>
                            <p:childTnLst>
                              <p:par>
                                <p:cTn id="12" presetID="22" presetClass="entr" presetSubtype="4" fill="hold" grpId="0" nodeType="afterEffect">
                                  <p:stCondLst>
                                    <p:cond delay="0"/>
                                  </p:stCondLst>
                                  <p:childTnLst>
                                    <p:set>
                                      <p:cBhvr>
                                        <p:cTn id="13" dur="1" fill="hold">
                                          <p:stCondLst>
                                            <p:cond delay="0"/>
                                          </p:stCondLst>
                                        </p:cTn>
                                        <p:tgtEl>
                                          <p:spTgt spid="18"/>
                                        </p:tgtEl>
                                        <p:attrNameLst>
                                          <p:attrName>style.visibility</p:attrName>
                                        </p:attrNameLst>
                                      </p:cBhvr>
                                      <p:to>
                                        <p:strVal val="visible"/>
                                      </p:to>
                                    </p:set>
                                    <p:animEffect transition="in" filter="wipe(down)">
                                      <p:cBhvr>
                                        <p:cTn id="14" dur="500"/>
                                        <p:tgtEl>
                                          <p:spTgt spid="18"/>
                                        </p:tgtEl>
                                      </p:cBhvr>
                                    </p:animEffect>
                                  </p:childTnLst>
                                </p:cTn>
                              </p:par>
                            </p:childTnLst>
                          </p:cTn>
                        </p:par>
                        <p:par>
                          <p:cTn id="15" fill="hold">
                            <p:stCondLst>
                              <p:cond delay="1000"/>
                            </p:stCondLst>
                            <p:childTnLst>
                              <p:par>
                                <p:cTn id="16" presetID="22" presetClass="entr" presetSubtype="4" fill="hold" grpId="0" nodeType="afterEffect">
                                  <p:stCondLst>
                                    <p:cond delay="0"/>
                                  </p:stCondLst>
                                  <p:childTnLst>
                                    <p:set>
                                      <p:cBhvr>
                                        <p:cTn id="17" dur="1" fill="hold">
                                          <p:stCondLst>
                                            <p:cond delay="0"/>
                                          </p:stCondLst>
                                        </p:cTn>
                                        <p:tgtEl>
                                          <p:spTgt spid="17">
                                            <p:txEl>
                                              <p:pRg st="0" end="0"/>
                                            </p:txEl>
                                          </p:spTgt>
                                        </p:tgtEl>
                                        <p:attrNameLst>
                                          <p:attrName>style.visibility</p:attrName>
                                        </p:attrNameLst>
                                      </p:cBhvr>
                                      <p:to>
                                        <p:strVal val="visible"/>
                                      </p:to>
                                    </p:set>
                                    <p:animEffect transition="in" filter="wipe(down)">
                                      <p:cBhvr>
                                        <p:cTn id="18" dur="500"/>
                                        <p:tgtEl>
                                          <p:spTgt spid="1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2" presetClass="entr" presetSubtype="4" fill="hold" nodeType="after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down)">
                      <p:cBhvr>
                        <p:cTn dur="500"/>
                        <p:tgtEl>
                          <p:spTgt spid="7"/>
                        </p:tgtEl>
                      </p:cBhvr>
                    </p:animEffect>
                  </p:childTnLst>
                </p:cTn>
              </p:par>
            </p:tnLst>
          </p:tmpl>
        </p:tmplLst>
      </p:bldP>
      <p:bldP spid="17" grpId="0" build="p">
        <p:tmplLst>
          <p:tmpl lvl="1">
            <p:tnLst>
              <p:par>
                <p:cTn presetID="22" presetClass="entr" presetSubtype="4"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wipe(down)">
                      <p:cBhvr>
                        <p:cTn dur="500"/>
                        <p:tgtEl>
                          <p:spTgt spid="17"/>
                        </p:tgtEl>
                      </p:cBhvr>
                    </p:animEffect>
                  </p:childTnLst>
                </p:cTn>
              </p:par>
            </p:tnLst>
          </p:tmpl>
        </p:tmplLst>
      </p:bldP>
      <p:bldP spid="18" grpId="0"/>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自定义版式">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标题 12"/>
          <p:cNvSpPr>
            <a:spLocks noGrp="1"/>
          </p:cNvSpPr>
          <p:nvPr>
            <p:ph type="title" hasCustomPrompt="1"/>
          </p:nvPr>
        </p:nvSpPr>
        <p:spPr>
          <a:xfrm>
            <a:off x="1929440" y="338289"/>
            <a:ext cx="8333120" cy="476324"/>
          </a:xfrm>
          <a:prstGeom prst="rect">
            <a:avLst/>
          </a:prstGeom>
        </p:spPr>
        <p:txBody>
          <a:bodyPr>
            <a:noAutofit/>
          </a:bodyPr>
          <a:lstStyle>
            <a:lvl1pPr algn="ctr">
              <a:defRPr sz="2800" b="1" spc="600">
                <a:effectLst>
                  <a:outerShdw blurRad="38100" dist="38100" dir="2700000" algn="tl">
                    <a:srgbClr val="000000">
                      <a:alpha val="43137"/>
                    </a:srgbClr>
                  </a:outerShdw>
                </a:effectLst>
                <a:latin typeface="Calibri" panose="020F0502020204030204" pitchFamily="34" charset="0"/>
                <a:ea typeface="Calibri" panose="020F0502020204030204" pitchFamily="34" charset="0"/>
              </a:defRPr>
            </a:lvl1pPr>
          </a:lstStyle>
          <a:p>
            <a:r>
              <a:rPr lang="zh-CN" altLang="en-US" dirty="0"/>
              <a:t>标题</a:t>
            </a:r>
            <a:endParaRPr lang="zh-CN"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6" Type="http://schemas.openxmlformats.org/officeDocument/2006/relationships/theme" Target="../theme/theme1.xml"/><Relationship Id="rId5" Type="http://schemas.openxmlformats.org/officeDocument/2006/relationships/image" Target="../media/image4.jpeg"/><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5"/>
          <a:tile tx="0" ty="0" sx="100000" sy="100000" flip="none" algn="tl"/>
        </a:blip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7.jpe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7.jpe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7.jpe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8.jpeg"/></Relationships>
</file>

<file path=ppt/slides/_rels/slide15.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hyperlink" Target="https://thingspeak.com/login" TargetMode="External"/><Relationship Id="rId2" Type="http://schemas.openxmlformats.org/officeDocument/2006/relationships/hyperlink" Target="https://thingspeak.com/users/sign_up" TargetMode="External"/><Relationship Id="rId1" Type="http://schemas.openxmlformats.org/officeDocument/2006/relationships/image" Target="../media/image8.jpe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9.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0.jpe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1.jpe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2.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3.jpe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2.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3.jpe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2" name="直接连接符 21"/>
          <p:cNvCxnSpPr/>
          <p:nvPr/>
        </p:nvCxnSpPr>
        <p:spPr>
          <a:xfrm>
            <a:off x="2441448" y="1737360"/>
            <a:ext cx="1271016" cy="0"/>
          </a:xfrm>
          <a:prstGeom prst="line">
            <a:avLst/>
          </a:prstGeom>
          <a:ln>
            <a:gradFill>
              <a:gsLst>
                <a:gs pos="0">
                  <a:schemeClr val="accent1">
                    <a:lumMod val="5000"/>
                    <a:lumOff val="95000"/>
                    <a:alpha val="12000"/>
                  </a:schemeClr>
                </a:gs>
                <a:gs pos="74000">
                  <a:schemeClr val="accent1">
                    <a:lumMod val="45000"/>
                    <a:lumOff val="55000"/>
                  </a:schemeClr>
                </a:gs>
                <a:gs pos="83000">
                  <a:schemeClr val="accent1">
                    <a:lumMod val="45000"/>
                    <a:lumOff val="55000"/>
                  </a:schemeClr>
                </a:gs>
                <a:gs pos="100000">
                  <a:schemeClr val="accent1">
                    <a:lumMod val="30000"/>
                    <a:lumOff val="70000"/>
                    <a:alpha val="3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a:off x="2572393" y="1523046"/>
            <a:ext cx="0" cy="1491872"/>
          </a:xfrm>
          <a:prstGeom prst="line">
            <a:avLst/>
          </a:prstGeom>
          <a:ln>
            <a:gradFill>
              <a:gsLst>
                <a:gs pos="0">
                  <a:schemeClr val="accent1">
                    <a:lumMod val="5000"/>
                    <a:lumOff val="95000"/>
                    <a:alpha val="12000"/>
                  </a:schemeClr>
                </a:gs>
                <a:gs pos="74000">
                  <a:schemeClr val="accent1">
                    <a:lumMod val="45000"/>
                    <a:lumOff val="55000"/>
                  </a:schemeClr>
                </a:gs>
                <a:gs pos="83000">
                  <a:schemeClr val="accent1">
                    <a:lumMod val="45000"/>
                    <a:lumOff val="55000"/>
                  </a:schemeClr>
                </a:gs>
                <a:gs pos="100000">
                  <a:schemeClr val="accent1">
                    <a:lumMod val="30000"/>
                    <a:lumOff val="70000"/>
                    <a:alpha val="3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a:off x="8190461" y="4257657"/>
            <a:ext cx="1271016" cy="0"/>
          </a:xfrm>
          <a:prstGeom prst="line">
            <a:avLst/>
          </a:prstGeom>
          <a:ln>
            <a:gradFill>
              <a:gsLst>
                <a:gs pos="0">
                  <a:schemeClr val="accent1">
                    <a:lumMod val="5000"/>
                    <a:lumOff val="95000"/>
                    <a:alpha val="12000"/>
                  </a:schemeClr>
                </a:gs>
                <a:gs pos="74000">
                  <a:schemeClr val="accent1">
                    <a:lumMod val="45000"/>
                    <a:lumOff val="55000"/>
                  </a:schemeClr>
                </a:gs>
                <a:gs pos="83000">
                  <a:schemeClr val="accent1">
                    <a:lumMod val="45000"/>
                    <a:lumOff val="55000"/>
                  </a:schemeClr>
                </a:gs>
                <a:gs pos="100000">
                  <a:schemeClr val="accent1">
                    <a:lumMod val="30000"/>
                    <a:lumOff val="70000"/>
                    <a:alpha val="3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9190061" y="2974564"/>
            <a:ext cx="0" cy="1491872"/>
          </a:xfrm>
          <a:prstGeom prst="line">
            <a:avLst/>
          </a:prstGeom>
          <a:ln>
            <a:gradFill>
              <a:gsLst>
                <a:gs pos="0">
                  <a:schemeClr val="accent1">
                    <a:lumMod val="5000"/>
                    <a:lumOff val="95000"/>
                    <a:alpha val="12000"/>
                  </a:schemeClr>
                </a:gs>
                <a:gs pos="74000">
                  <a:schemeClr val="accent1">
                    <a:lumMod val="45000"/>
                    <a:lumOff val="55000"/>
                  </a:schemeClr>
                </a:gs>
                <a:gs pos="83000">
                  <a:schemeClr val="accent1">
                    <a:lumMod val="45000"/>
                    <a:lumOff val="55000"/>
                  </a:schemeClr>
                </a:gs>
                <a:gs pos="100000">
                  <a:schemeClr val="accent1">
                    <a:lumMod val="30000"/>
                    <a:lumOff val="70000"/>
                    <a:alpha val="3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2" name="Text Box 1"/>
          <p:cNvSpPr txBox="1"/>
          <p:nvPr/>
        </p:nvSpPr>
        <p:spPr>
          <a:xfrm>
            <a:off x="107950" y="378460"/>
            <a:ext cx="11169015" cy="645160"/>
          </a:xfrm>
          <a:prstGeom prst="rect">
            <a:avLst/>
          </a:prstGeom>
          <a:noFill/>
        </p:spPr>
        <p:txBody>
          <a:bodyPr wrap="square" rtlCol="0" anchor="t">
            <a:spAutoFit/>
          </a:bodyPr>
          <a:p>
            <a:r>
              <a:rPr lang="en-IN" sz="3600" b="1" dirty="0">
                <a:latin typeface="Arial Black" panose="020B0A04020102020204" pitchFamily="34" charset="0"/>
                <a:sym typeface="+mn-ea"/>
              </a:rPr>
              <a:t>IOT AND CLOUD COMPUTING</a:t>
            </a:r>
            <a:r>
              <a:rPr lang="en-US" altLang="en-IN" sz="3600" b="1" dirty="0">
                <a:latin typeface="Arial Black" panose="020B0A04020102020204" pitchFamily="34" charset="0"/>
                <a:sym typeface="+mn-ea"/>
              </a:rPr>
              <a:t> LAB</a:t>
            </a:r>
            <a:endParaRPr lang="en-US" altLang="en-IN" sz="3600" b="1" dirty="0">
              <a:latin typeface="Arial Black" panose="020B0A04020102020204" pitchFamily="34" charset="0"/>
              <a:sym typeface="+mn-ea"/>
            </a:endParaRPr>
          </a:p>
        </p:txBody>
      </p:sp>
      <p:sp>
        <p:nvSpPr>
          <p:cNvPr id="17" name="Subtitle 3"/>
          <p:cNvSpPr>
            <a:spLocks noGrp="1"/>
          </p:cNvSpPr>
          <p:nvPr/>
        </p:nvSpPr>
        <p:spPr>
          <a:xfrm>
            <a:off x="4831080" y="3273425"/>
            <a:ext cx="4925695" cy="2877820"/>
          </a:xfrm>
          <a:prstGeom prst="rect">
            <a:avLst/>
          </a:prstGeom>
        </p:spPr>
        <p:txBody>
          <a:bodyPr vert="horz" lIns="91440" tIns="45720" rIns="91440" bIns="45720" rtlCol="0">
            <a:normAutofit fontScale="65000"/>
          </a:bodyPr>
          <a:lstStyle>
            <a:lvl1pPr marL="0" indent="0" algn="ctr" defTabSz="914400" rtl="0" eaLnBrk="1" latinLnBrk="0" hangingPunct="1">
              <a:spcBef>
                <a:spcPct val="20000"/>
              </a:spcBef>
              <a:buFont typeface="Arial" panose="020B0604020202020204"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algn="l"/>
            <a:r>
              <a:rPr lang="en-US" sz="3600" b="1" dirty="0">
                <a:solidFill>
                  <a:schemeClr val="tx1"/>
                </a:solidFill>
              </a:rPr>
              <a:t>By,</a:t>
            </a:r>
            <a:endParaRPr lang="en-US" sz="3600" b="1" dirty="0">
              <a:solidFill>
                <a:schemeClr val="tx1"/>
              </a:solidFill>
            </a:endParaRPr>
          </a:p>
          <a:p>
            <a:pPr algn="l"/>
            <a:r>
              <a:rPr lang="en-US" sz="5900" b="1" dirty="0">
                <a:solidFill>
                  <a:schemeClr val="tx1"/>
                </a:solidFill>
              </a:rPr>
              <a:t>Asst. Prof. S.Asra</a:t>
            </a:r>
            <a:r>
              <a:rPr lang="en-US" sz="3000" b="1" dirty="0">
                <a:solidFill>
                  <a:schemeClr val="tx1"/>
                </a:solidFill>
              </a:rPr>
              <a:t> </a:t>
            </a:r>
            <a:endParaRPr lang="en-US" sz="3000" b="1" dirty="0">
              <a:solidFill>
                <a:schemeClr val="tx1"/>
              </a:solidFill>
            </a:endParaRPr>
          </a:p>
          <a:p>
            <a:pPr algn="l"/>
            <a:r>
              <a:rPr lang="en-US" sz="3000" b="1" dirty="0">
                <a:solidFill>
                  <a:schemeClr val="tx1"/>
                </a:solidFill>
              </a:rPr>
              <a:t>M.E(Computer science &amp; Engineering)</a:t>
            </a:r>
            <a:endParaRPr lang="en-US" sz="3000" b="1" dirty="0">
              <a:solidFill>
                <a:schemeClr val="tx1"/>
              </a:solidFill>
            </a:endParaRPr>
          </a:p>
          <a:p>
            <a:pPr algn="l"/>
            <a:r>
              <a:rPr lang="en-US" sz="3000" b="1" dirty="0">
                <a:solidFill>
                  <a:schemeClr val="tx1"/>
                </a:solidFill>
              </a:rPr>
              <a:t>B.E(Computer Science &amp; Engineering)</a:t>
            </a:r>
            <a:endParaRPr lang="en-US" sz="3000" b="1" dirty="0">
              <a:solidFill>
                <a:schemeClr val="tx1"/>
              </a:solidFill>
            </a:endParaRPr>
          </a:p>
          <a:p>
            <a:pPr algn="l"/>
            <a:r>
              <a:rPr lang="en-US" sz="3000" b="1" dirty="0">
                <a:solidFill>
                  <a:schemeClr val="tx1"/>
                </a:solidFill>
              </a:rPr>
              <a:t>Diploma(Computer Science &amp; Engineering)</a:t>
            </a:r>
            <a:endParaRPr lang="en-US" sz="3000" b="1" dirty="0">
              <a:solidFill>
                <a:schemeClr val="tx1"/>
              </a:solidFill>
            </a:endParaRPr>
          </a:p>
          <a:p>
            <a:pPr algn="l"/>
            <a:endParaRPr lang="en-US" sz="3000" b="1" dirty="0">
              <a:solidFill>
                <a:schemeClr val="tx1"/>
              </a:solidFill>
            </a:endParaRPr>
          </a:p>
        </p:txBody>
      </p:sp>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down)">
                                      <p:cBhvr>
                                        <p:cTn id="7" dur="500"/>
                                        <p:tgtEl>
                                          <p:spTgt spid="22"/>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wipe(down)">
                                      <p:cBhvr>
                                        <p:cTn id="11" dur="500"/>
                                        <p:tgtEl>
                                          <p:spTgt spid="23"/>
                                        </p:tgtEl>
                                      </p:cBhvr>
                                    </p:animEffect>
                                  </p:childTnLst>
                                </p:cTn>
                              </p:par>
                            </p:childTnLst>
                          </p:cTn>
                        </p:par>
                        <p:par>
                          <p:cTn id="12" fill="hold">
                            <p:stCondLst>
                              <p:cond delay="1000"/>
                            </p:stCondLst>
                            <p:childTnLst>
                              <p:par>
                                <p:cTn id="13" presetID="22" presetClass="entr" presetSubtype="4" fill="hold" nodeType="after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wipe(down)">
                                      <p:cBhvr>
                                        <p:cTn id="15" dur="500"/>
                                        <p:tgtEl>
                                          <p:spTgt spid="24"/>
                                        </p:tgtEl>
                                      </p:cBhvr>
                                    </p:animEffect>
                                  </p:childTnLst>
                                </p:cTn>
                              </p:par>
                            </p:childTnLst>
                          </p:cTn>
                        </p:par>
                        <p:par>
                          <p:cTn id="16" fill="hold">
                            <p:stCondLst>
                              <p:cond delay="1500"/>
                            </p:stCondLst>
                            <p:childTnLst>
                              <p:par>
                                <p:cTn id="17" presetID="22" presetClass="entr" presetSubtype="4" fill="hold" nodeType="after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wipe(down)">
                                      <p:cBhvr>
                                        <p:cTn id="19"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450850" y="165100"/>
            <a:ext cx="11377295" cy="5077460"/>
          </a:xfrm>
          <a:prstGeom prst="rect">
            <a:avLst/>
          </a:prstGeom>
        </p:spPr>
        <p:txBody>
          <a:bodyPr wrap="square">
            <a:spAutoFit/>
          </a:bodyPr>
          <a:p>
            <a:pPr marL="0" indent="0" algn="just" defTabSz="266700">
              <a:lnSpc>
                <a:spcPct val="150000"/>
              </a:lnSpc>
              <a:spcBef>
                <a:spcPct val="0"/>
              </a:spcBef>
              <a:spcAft>
                <a:spcPct val="0"/>
              </a:spcAft>
            </a:pPr>
            <a:r>
              <a:rPr lang="en-US" altLang="zh-CN" sz="2000" b="1">
                <a:solidFill>
                  <a:schemeClr val="tx1"/>
                </a:solidFill>
                <a:latin typeface="Times New Roman" panose="02020603050405020304"/>
                <a:ea typeface="Times New Roman" panose="02020603050405020304"/>
              </a:rPr>
              <a:t> </a:t>
            </a:r>
            <a:endParaRPr lang="en-US" altLang="zh-CN" sz="2000" b="1">
              <a:solidFill>
                <a:schemeClr val="tx1"/>
              </a:solidFill>
              <a:latin typeface="Times New Roman" panose="02020603050405020304"/>
              <a:ea typeface="Times New Roman" panose="02020603050405020304"/>
            </a:endParaRPr>
          </a:p>
          <a:p>
            <a:pPr marL="0" indent="0" algn="just" defTabSz="266700">
              <a:lnSpc>
                <a:spcPct val="150000"/>
              </a:lnSpc>
              <a:spcBef>
                <a:spcPct val="0"/>
              </a:spcBef>
              <a:spcAft>
                <a:spcPct val="0"/>
              </a:spcAft>
            </a:pPr>
            <a:r>
              <a:rPr lang="en-US" altLang="zh-CN" sz="2800" b="1">
                <a:solidFill>
                  <a:schemeClr val="tx1"/>
                </a:solidFill>
                <a:latin typeface="Times New Roman" panose="02020603050405020304"/>
                <a:ea typeface="Times New Roman" panose="02020603050405020304"/>
              </a:rPr>
              <a:t>Software Required – </a:t>
            </a:r>
            <a:endParaRPr lang="en-US" altLang="zh-CN" sz="2800" b="1">
              <a:solidFill>
                <a:schemeClr val="tx1"/>
              </a:solidFill>
              <a:latin typeface="Times New Roman" panose="02020603050405020304"/>
              <a:ea typeface="Times New Roman" panose="02020603050405020304"/>
            </a:endParaRPr>
          </a:p>
          <a:p>
            <a:pPr marL="0" indent="0" algn="just" defTabSz="266700">
              <a:lnSpc>
                <a:spcPct val="150000"/>
              </a:lnSpc>
              <a:spcBef>
                <a:spcPct val="0"/>
              </a:spcBef>
              <a:spcAft>
                <a:spcPct val="0"/>
              </a:spcAft>
            </a:pPr>
            <a:r>
              <a:rPr lang="en-US" altLang="zh-CN" sz="2800">
                <a:solidFill>
                  <a:schemeClr val="tx1"/>
                </a:solidFill>
                <a:latin typeface="Times New Roman" panose="02020603050405020304"/>
                <a:ea typeface="Times New Roman" panose="02020603050405020304"/>
              </a:rPr>
              <a:t>• ThingSpeak server</a:t>
            </a:r>
            <a:endParaRPr lang="en-US" altLang="zh-CN" sz="2800">
              <a:solidFill>
                <a:schemeClr val="tx1"/>
              </a:solidFill>
              <a:latin typeface="Times New Roman" panose="02020603050405020304"/>
              <a:ea typeface="Times New Roman" panose="02020603050405020304"/>
            </a:endParaRPr>
          </a:p>
          <a:p>
            <a:pPr marL="0" indent="0" algn="just" defTabSz="266700">
              <a:lnSpc>
                <a:spcPct val="150000"/>
              </a:lnSpc>
              <a:spcBef>
                <a:spcPct val="0"/>
              </a:spcBef>
              <a:spcAft>
                <a:spcPct val="0"/>
              </a:spcAft>
            </a:pPr>
            <a:r>
              <a:rPr lang="en-US" altLang="zh-CN" sz="2800">
                <a:solidFill>
                  <a:schemeClr val="tx1"/>
                </a:solidFill>
                <a:latin typeface="Times New Roman" panose="02020603050405020304"/>
                <a:ea typeface="Times New Roman" panose="02020603050405020304"/>
              </a:rPr>
              <a:t>• Arduino IDE</a:t>
            </a:r>
            <a:endParaRPr lang="en-US" altLang="zh-CN" sz="2800">
              <a:solidFill>
                <a:schemeClr val="tx1"/>
              </a:solidFill>
              <a:latin typeface="Times New Roman" panose="02020603050405020304"/>
              <a:ea typeface="Times New Roman" panose="02020603050405020304"/>
            </a:endParaRPr>
          </a:p>
          <a:p>
            <a:pPr marL="0" indent="0" algn="just" defTabSz="266700">
              <a:lnSpc>
                <a:spcPct val="150000"/>
              </a:lnSpc>
              <a:spcBef>
                <a:spcPct val="0"/>
              </a:spcBef>
              <a:spcAft>
                <a:spcPct val="0"/>
              </a:spcAft>
            </a:pPr>
            <a:r>
              <a:rPr lang="en-US" altLang="zh-CN" sz="2800" b="1">
                <a:solidFill>
                  <a:schemeClr val="tx1"/>
                </a:solidFill>
                <a:latin typeface="Times New Roman" panose="02020603050405020304"/>
                <a:ea typeface="Times New Roman" panose="02020603050405020304"/>
              </a:rPr>
              <a:t> </a:t>
            </a:r>
            <a:endParaRPr lang="en-US" altLang="zh-CN" sz="2800" b="1">
              <a:solidFill>
                <a:schemeClr val="tx1"/>
              </a:solidFill>
              <a:latin typeface="Times New Roman" panose="02020603050405020304"/>
              <a:ea typeface="Times New Roman" panose="02020603050405020304"/>
            </a:endParaRPr>
          </a:p>
          <a:p>
            <a:pPr marL="0" indent="457200" algn="just" defTabSz="266700">
              <a:lnSpc>
                <a:spcPct val="150000"/>
              </a:lnSpc>
              <a:spcBef>
                <a:spcPct val="0"/>
              </a:spcBef>
              <a:spcAft>
                <a:spcPct val="0"/>
              </a:spcAft>
            </a:pPr>
            <a:r>
              <a:rPr lang="en-US" altLang="zh-CN" sz="2800">
                <a:solidFill>
                  <a:schemeClr val="tx1"/>
                </a:solidFill>
                <a:latin typeface="Times New Roman" panose="02020603050405020304"/>
                <a:ea typeface="Times New Roman" panose="02020603050405020304"/>
              </a:rPr>
              <a:t>The IoT device that communicates with the </a:t>
            </a:r>
            <a:r>
              <a:rPr lang="en-US" altLang="zh-CN" sz="2800">
                <a:solidFill>
                  <a:schemeClr val="tx1"/>
                </a:solidFill>
                <a:highlight>
                  <a:srgbClr val="800080"/>
                </a:highlight>
                <a:latin typeface="Times New Roman" panose="02020603050405020304"/>
                <a:ea typeface="Times New Roman" panose="02020603050405020304"/>
              </a:rPr>
              <a:t>ThingSpeak Cloud</a:t>
            </a:r>
            <a:r>
              <a:rPr lang="en-US" altLang="zh-CN" sz="2800">
                <a:solidFill>
                  <a:schemeClr val="tx1"/>
                </a:solidFill>
                <a:latin typeface="Times New Roman" panose="02020603050405020304"/>
                <a:ea typeface="Times New Roman" panose="02020603050405020304"/>
              </a:rPr>
              <a:t> is built on Arduino UNO. T</a:t>
            </a:r>
            <a:r>
              <a:rPr lang="en-US" altLang="zh-CN" sz="2800">
                <a:solidFill>
                  <a:schemeClr val="tx1"/>
                </a:solidFill>
                <a:highlight>
                  <a:srgbClr val="800080"/>
                </a:highlight>
                <a:latin typeface="Times New Roman" panose="02020603050405020304"/>
                <a:ea typeface="Times New Roman" panose="02020603050405020304"/>
              </a:rPr>
              <a:t>he DHT-11 Sensor</a:t>
            </a:r>
            <a:r>
              <a:rPr lang="en-US" altLang="zh-CN" sz="2800">
                <a:solidFill>
                  <a:schemeClr val="tx1"/>
                </a:solidFill>
                <a:latin typeface="Times New Roman" panose="02020603050405020304"/>
                <a:ea typeface="Times New Roman" panose="02020603050405020304"/>
              </a:rPr>
              <a:t>, </a:t>
            </a:r>
            <a:r>
              <a:rPr lang="en-US" altLang="zh-CN" sz="2800">
                <a:solidFill>
                  <a:schemeClr val="tx1"/>
                </a:solidFill>
                <a:highlight>
                  <a:srgbClr val="800080"/>
                </a:highlight>
                <a:latin typeface="Times New Roman" panose="02020603050405020304"/>
                <a:ea typeface="Times New Roman" panose="02020603050405020304"/>
              </a:rPr>
              <a:t>ESP8266 module</a:t>
            </a:r>
            <a:r>
              <a:rPr lang="en-US" altLang="zh-CN" sz="2800">
                <a:solidFill>
                  <a:schemeClr val="tx1"/>
                </a:solidFill>
                <a:latin typeface="Times New Roman" panose="02020603050405020304"/>
                <a:ea typeface="Times New Roman" panose="02020603050405020304"/>
              </a:rPr>
              <a:t> and jumper wires are required.</a:t>
            </a:r>
            <a:endParaRPr lang="en-US" altLang="zh-CN" sz="2800">
              <a:solidFill>
                <a:schemeClr val="tx1"/>
              </a:solidFill>
              <a:latin typeface="Times New Roman" panose="02020603050405020304"/>
              <a:ea typeface="Times New Roman" panose="02020603050405020304"/>
            </a:endParaRPr>
          </a:p>
        </p:txBody>
      </p:sp>
      <p:sp>
        <p:nvSpPr>
          <p:cNvPr id="10" name="Title 1"/>
          <p:cNvSpPr txBox="1"/>
          <p:nvPr/>
        </p:nvSpPr>
        <p:spPr>
          <a:xfrm>
            <a:off x="6516370" y="6121400"/>
            <a:ext cx="3552825" cy="60134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none">
                <a:solidFill>
                  <a:schemeClr val="tx1"/>
                </a:solidFill>
                <a:effectLst/>
                <a:latin typeface="+mj-lt"/>
                <a:ea typeface="+mj-ea"/>
                <a:cs typeface="+mj-cs"/>
              </a:defRPr>
            </a:lvl1pPr>
          </a:lstStyle>
          <a:p>
            <a:pPr algn="r">
              <a:lnSpc>
                <a:spcPct val="100000"/>
              </a:lnSpc>
            </a:pPr>
            <a:r>
              <a:rPr lang="en-US" sz="1400" b="1" dirty="0">
                <a:solidFill>
                  <a:schemeClr val="tx1"/>
                </a:solidFill>
              </a:rPr>
              <a:t>Asst. Prof. S.Asra</a:t>
            </a:r>
            <a:endParaRPr lang="en-US" sz="1400" b="1" dirty="0">
              <a:solidFill>
                <a:schemeClr val="tx1"/>
              </a:solidFill>
            </a:endParaRPr>
          </a:p>
          <a:p>
            <a:pPr algn="r">
              <a:lnSpc>
                <a:spcPct val="100000"/>
              </a:lnSpc>
            </a:pPr>
            <a:r>
              <a:rPr lang="en-US" sz="1400" b="1" dirty="0">
                <a:solidFill>
                  <a:schemeClr val="tx1"/>
                </a:solidFill>
              </a:rPr>
              <a:t>CSE Department, CMRIT </a:t>
            </a:r>
            <a:endParaRPr lang="en-US" sz="1400" b="1" dirty="0">
              <a:solidFill>
                <a:schemeClr val="tx1"/>
              </a:solidFill>
            </a:endParaRPr>
          </a:p>
          <a:p>
            <a:pPr algn="r">
              <a:lnSpc>
                <a:spcPct val="100000"/>
              </a:lnSpc>
            </a:pPr>
            <a:endParaRPr lang="en-US" sz="1400" b="1" dirty="0">
              <a:solidFill>
                <a:schemeClr val="tx1"/>
              </a:solidFill>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476"/>
          <p:cNvSpPr>
            <a:spLocks noEditPoints="1"/>
          </p:cNvSpPr>
          <p:nvPr/>
        </p:nvSpPr>
        <p:spPr bwMode="auto">
          <a:xfrm>
            <a:off x="660761" y="450638"/>
            <a:ext cx="875712" cy="634534"/>
          </a:xfrm>
          <a:custGeom>
            <a:avLst/>
            <a:gdLst>
              <a:gd name="T0" fmla="*/ 125 w 125"/>
              <a:gd name="T1" fmla="*/ 71 h 73"/>
              <a:gd name="T2" fmla="*/ 124 w 125"/>
              <a:gd name="T3" fmla="*/ 73 h 73"/>
              <a:gd name="T4" fmla="*/ 2 w 125"/>
              <a:gd name="T5" fmla="*/ 73 h 73"/>
              <a:gd name="T6" fmla="*/ 0 w 125"/>
              <a:gd name="T7" fmla="*/ 71 h 73"/>
              <a:gd name="T8" fmla="*/ 0 w 125"/>
              <a:gd name="T9" fmla="*/ 68 h 73"/>
              <a:gd name="T10" fmla="*/ 2 w 125"/>
              <a:gd name="T11" fmla="*/ 66 h 73"/>
              <a:gd name="T12" fmla="*/ 124 w 125"/>
              <a:gd name="T13" fmla="*/ 66 h 73"/>
              <a:gd name="T14" fmla="*/ 125 w 125"/>
              <a:gd name="T15" fmla="*/ 68 h 73"/>
              <a:gd name="T16" fmla="*/ 125 w 125"/>
              <a:gd name="T17" fmla="*/ 71 h 73"/>
              <a:gd name="T18" fmla="*/ 118 w 125"/>
              <a:gd name="T19" fmla="*/ 5 h 73"/>
              <a:gd name="T20" fmla="*/ 118 w 125"/>
              <a:gd name="T21" fmla="*/ 58 h 73"/>
              <a:gd name="T22" fmla="*/ 113 w 125"/>
              <a:gd name="T23" fmla="*/ 63 h 73"/>
              <a:gd name="T24" fmla="*/ 12 w 125"/>
              <a:gd name="T25" fmla="*/ 63 h 73"/>
              <a:gd name="T26" fmla="*/ 7 w 125"/>
              <a:gd name="T27" fmla="*/ 58 h 73"/>
              <a:gd name="T28" fmla="*/ 7 w 125"/>
              <a:gd name="T29" fmla="*/ 5 h 73"/>
              <a:gd name="T30" fmla="*/ 12 w 125"/>
              <a:gd name="T31" fmla="*/ 0 h 73"/>
              <a:gd name="T32" fmla="*/ 113 w 125"/>
              <a:gd name="T33" fmla="*/ 0 h 73"/>
              <a:gd name="T34" fmla="*/ 118 w 125"/>
              <a:gd name="T35" fmla="*/ 5 h 73"/>
              <a:gd name="T36" fmla="*/ 113 w 125"/>
              <a:gd name="T37" fmla="*/ 6 h 73"/>
              <a:gd name="T38" fmla="*/ 12 w 125"/>
              <a:gd name="T39" fmla="*/ 6 h 73"/>
              <a:gd name="T40" fmla="*/ 12 w 125"/>
              <a:gd name="T41" fmla="*/ 59 h 73"/>
              <a:gd name="T42" fmla="*/ 113 w 125"/>
              <a:gd name="T43" fmla="*/ 59 h 73"/>
              <a:gd name="T44" fmla="*/ 113 w 125"/>
              <a:gd name="T45" fmla="*/ 6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5" h="73">
                <a:moveTo>
                  <a:pt x="125" y="71"/>
                </a:moveTo>
                <a:cubicBezTo>
                  <a:pt x="125" y="72"/>
                  <a:pt x="124" y="73"/>
                  <a:pt x="124" y="73"/>
                </a:cubicBezTo>
                <a:cubicBezTo>
                  <a:pt x="2" y="73"/>
                  <a:pt x="2" y="73"/>
                  <a:pt x="2" y="73"/>
                </a:cubicBezTo>
                <a:cubicBezTo>
                  <a:pt x="1" y="73"/>
                  <a:pt x="0" y="72"/>
                  <a:pt x="0" y="71"/>
                </a:cubicBezTo>
                <a:cubicBezTo>
                  <a:pt x="0" y="68"/>
                  <a:pt x="0" y="68"/>
                  <a:pt x="0" y="68"/>
                </a:cubicBezTo>
                <a:cubicBezTo>
                  <a:pt x="0" y="67"/>
                  <a:pt x="1" y="66"/>
                  <a:pt x="2" y="66"/>
                </a:cubicBezTo>
                <a:cubicBezTo>
                  <a:pt x="124" y="66"/>
                  <a:pt x="124" y="66"/>
                  <a:pt x="124" y="66"/>
                </a:cubicBezTo>
                <a:cubicBezTo>
                  <a:pt x="124" y="66"/>
                  <a:pt x="125" y="67"/>
                  <a:pt x="125" y="68"/>
                </a:cubicBezTo>
                <a:lnTo>
                  <a:pt x="125" y="71"/>
                </a:lnTo>
                <a:close/>
                <a:moveTo>
                  <a:pt x="118" y="5"/>
                </a:moveTo>
                <a:cubicBezTo>
                  <a:pt x="118" y="58"/>
                  <a:pt x="118" y="58"/>
                  <a:pt x="118" y="58"/>
                </a:cubicBezTo>
                <a:cubicBezTo>
                  <a:pt x="118" y="61"/>
                  <a:pt x="116" y="63"/>
                  <a:pt x="113" y="63"/>
                </a:cubicBezTo>
                <a:cubicBezTo>
                  <a:pt x="12" y="63"/>
                  <a:pt x="12" y="63"/>
                  <a:pt x="12" y="63"/>
                </a:cubicBezTo>
                <a:cubicBezTo>
                  <a:pt x="9" y="63"/>
                  <a:pt x="7" y="61"/>
                  <a:pt x="7" y="58"/>
                </a:cubicBezTo>
                <a:cubicBezTo>
                  <a:pt x="7" y="5"/>
                  <a:pt x="7" y="5"/>
                  <a:pt x="7" y="5"/>
                </a:cubicBezTo>
                <a:cubicBezTo>
                  <a:pt x="7" y="2"/>
                  <a:pt x="9" y="0"/>
                  <a:pt x="12" y="0"/>
                </a:cubicBezTo>
                <a:cubicBezTo>
                  <a:pt x="113" y="0"/>
                  <a:pt x="113" y="0"/>
                  <a:pt x="113" y="0"/>
                </a:cubicBezTo>
                <a:cubicBezTo>
                  <a:pt x="116" y="0"/>
                  <a:pt x="118" y="2"/>
                  <a:pt x="118" y="5"/>
                </a:cubicBezTo>
                <a:close/>
                <a:moveTo>
                  <a:pt x="113" y="6"/>
                </a:moveTo>
                <a:cubicBezTo>
                  <a:pt x="12" y="6"/>
                  <a:pt x="12" y="6"/>
                  <a:pt x="12" y="6"/>
                </a:cubicBezTo>
                <a:cubicBezTo>
                  <a:pt x="12" y="59"/>
                  <a:pt x="12" y="59"/>
                  <a:pt x="12" y="59"/>
                </a:cubicBezTo>
                <a:cubicBezTo>
                  <a:pt x="113" y="59"/>
                  <a:pt x="113" y="59"/>
                  <a:pt x="113" y="59"/>
                </a:cubicBezTo>
                <a:lnTo>
                  <a:pt x="113" y="6"/>
                </a:lnTo>
                <a:close/>
              </a:path>
            </a:pathLst>
          </a:custGeom>
          <a:solidFill>
            <a:schemeClr val="accent1"/>
          </a:solidFill>
          <a:ln>
            <a:noFill/>
          </a:ln>
          <a:effectLst/>
        </p:spPr>
        <p:txBody>
          <a:bodyPr vert="horz" wrap="square" lIns="91440" tIns="45720" rIns="91440" bIns="45720" numCol="1" anchor="t" anchorCtr="0" compatLnSpc="1"/>
          <a:lstStyle/>
          <a:p>
            <a:endParaRPr lang="zh-CN" altLang="en-US">
              <a:solidFill>
                <a:schemeClr val="tx1">
                  <a:lumMod val="65000"/>
                  <a:lumOff val="35000"/>
                </a:schemeClr>
              </a:solidFill>
              <a:latin typeface="Arial" panose="020B0604020202020204" pitchFamily="34" charset="0"/>
              <a:ea typeface="Calibri" panose="020F0502020204030204" pitchFamily="34" charset="0"/>
              <a:cs typeface="Calibri" panose="020F0502020204030204" pitchFamily="34" charset="0"/>
              <a:sym typeface="Arial" panose="020B0604020202020204" pitchFamily="34" charset="0"/>
            </a:endParaRPr>
          </a:p>
        </p:txBody>
      </p:sp>
      <p:pic>
        <p:nvPicPr>
          <p:cNvPr id="12" name="图片 11"/>
          <p:cNvPicPr>
            <a:picLocks noGrp="1" noChangeAspect="1"/>
          </p:cNvPicPr>
          <p:nvPr isPhoto="1"/>
        </p:nvPicPr>
        <p:blipFill>
          <a:blip r:embed="rId1" cstate="print">
            <a:extLst>
              <a:ext uri="{28A0092B-C50C-407E-A947-70E740481C1C}">
                <a14:useLocalDpi xmlns:a14="http://schemas.microsoft.com/office/drawing/2010/main" val="0"/>
              </a:ext>
            </a:extLst>
          </a:blip>
          <a:stretch>
            <a:fillRect/>
          </a:stretch>
        </p:blipFill>
        <p:spPr>
          <a:xfrm>
            <a:off x="7684770" y="450850"/>
            <a:ext cx="4102100" cy="2576830"/>
          </a:xfrm>
          <a:prstGeom prst="rect">
            <a:avLst/>
          </a:prstGeom>
          <a:ln w="57150">
            <a:solidFill>
              <a:schemeClr val="tx1"/>
            </a:solidFill>
          </a:ln>
          <a:effectLst>
            <a:outerShdw blurRad="63500" sx="102000" sy="102000" algn="ctr" rotWithShape="0">
              <a:prstClr val="black">
                <a:alpha val="40000"/>
              </a:prstClr>
            </a:outerShdw>
          </a:effectLst>
        </p:spPr>
      </p:pic>
      <p:sp>
        <p:nvSpPr>
          <p:cNvPr id="5" name="Text Box 4"/>
          <p:cNvSpPr txBox="1"/>
          <p:nvPr/>
        </p:nvSpPr>
        <p:spPr>
          <a:xfrm>
            <a:off x="305435" y="1248410"/>
            <a:ext cx="7379335" cy="4546600"/>
          </a:xfrm>
          <a:prstGeom prst="rect">
            <a:avLst/>
          </a:prstGeom>
        </p:spPr>
        <p:txBody>
          <a:bodyPr wrap="square">
            <a:noAutofit/>
          </a:bodyPr>
          <a:p>
            <a:pPr marL="0" indent="0" algn="just" defTabSz="266700">
              <a:lnSpc>
                <a:spcPct val="150000"/>
              </a:lnSpc>
              <a:spcBef>
                <a:spcPct val="0"/>
              </a:spcBef>
              <a:spcAft>
                <a:spcPct val="0"/>
              </a:spcAft>
            </a:pPr>
            <a:r>
              <a:rPr lang="en-US" altLang="zh-CN" sz="2800" b="1">
                <a:solidFill>
                  <a:schemeClr val="tx1"/>
                </a:solidFill>
                <a:highlight>
                  <a:srgbClr val="800080"/>
                </a:highlight>
                <a:latin typeface="Times New Roman" panose="02020603050405020304"/>
                <a:ea typeface="Times New Roman" panose="02020603050405020304"/>
              </a:rPr>
              <a:t>Arduino:</a:t>
            </a:r>
            <a:r>
              <a:rPr lang="en-US" altLang="zh-CN" sz="2400">
                <a:solidFill>
                  <a:schemeClr val="tx1"/>
                </a:solidFill>
                <a:latin typeface="Times New Roman" panose="02020603050405020304"/>
                <a:ea typeface="Times New Roman" panose="02020603050405020304"/>
              </a:rPr>
              <a:t> It is an Atmega 328 based controller board which has 14 GPIO pins, 6 PWM pins, 6 Analog inputs and on board UART, SPI and TWI interfaces. The Atmega 328 is the sitting MCU on the Arduino board. There are two GPIO pins (external interrupt pins INT0 and INT1) of Arduino board used to interface photodiodes, TX and RX pins (pins 3 and 2 respectively)are used interface ESP module, SDA and SCL (pins 27 and 28 respectively) pins used to interface the OLED module. </a:t>
            </a:r>
            <a:endParaRPr lang="en-US" altLang="zh-CN" sz="2400">
              <a:solidFill>
                <a:schemeClr val="tx1"/>
              </a:solidFill>
              <a:latin typeface="Times New Roman" panose="02020603050405020304"/>
              <a:ea typeface="Times New Roman" panose="02020603050405020304"/>
            </a:endParaRPr>
          </a:p>
        </p:txBody>
      </p:sp>
      <p:sp>
        <p:nvSpPr>
          <p:cNvPr id="6" name="Title 1"/>
          <p:cNvSpPr txBox="1"/>
          <p:nvPr/>
        </p:nvSpPr>
        <p:spPr>
          <a:xfrm>
            <a:off x="6516370" y="6140450"/>
            <a:ext cx="3552825" cy="60134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none">
                <a:solidFill>
                  <a:schemeClr val="tx1"/>
                </a:solidFill>
                <a:effectLst/>
                <a:latin typeface="+mj-lt"/>
                <a:ea typeface="+mj-ea"/>
                <a:cs typeface="+mj-cs"/>
              </a:defRPr>
            </a:lvl1pPr>
          </a:lstStyle>
          <a:p>
            <a:pPr algn="r">
              <a:lnSpc>
                <a:spcPct val="100000"/>
              </a:lnSpc>
            </a:pPr>
            <a:r>
              <a:rPr lang="en-US" sz="1400" b="1" dirty="0">
                <a:solidFill>
                  <a:schemeClr val="tx1"/>
                </a:solidFill>
              </a:rPr>
              <a:t>Asst. Prof. S.Asra</a:t>
            </a:r>
            <a:endParaRPr lang="en-US" sz="1400" b="1" dirty="0">
              <a:solidFill>
                <a:schemeClr val="tx1"/>
              </a:solidFill>
            </a:endParaRPr>
          </a:p>
          <a:p>
            <a:pPr algn="r">
              <a:lnSpc>
                <a:spcPct val="100000"/>
              </a:lnSpc>
            </a:pPr>
            <a:r>
              <a:rPr lang="en-US" sz="1400" b="1" dirty="0">
                <a:solidFill>
                  <a:schemeClr val="tx1"/>
                </a:solidFill>
              </a:rPr>
              <a:t>CSE Department, CMRIT </a:t>
            </a:r>
            <a:endParaRPr lang="en-US" sz="1400" b="1" dirty="0">
              <a:solidFill>
                <a:schemeClr val="tx1"/>
              </a:solidFill>
            </a:endParaRPr>
          </a:p>
          <a:p>
            <a:pPr algn="r">
              <a:lnSpc>
                <a:spcPct val="100000"/>
              </a:lnSpc>
            </a:pPr>
            <a:endParaRPr lang="en-US" sz="1400" b="1" dirty="0">
              <a:solidFill>
                <a:schemeClr val="tx1"/>
              </a:solidFill>
            </a:endParaRPr>
          </a:p>
        </p:txBody>
      </p:sp>
    </p:spTree>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750" fill="hold"/>
                                        <p:tgtEl>
                                          <p:spTgt spid="3"/>
                                        </p:tgtEl>
                                        <p:attrNameLst>
                                          <p:attrName>ppt_x</p:attrName>
                                        </p:attrNameLst>
                                      </p:cBhvr>
                                      <p:tavLst>
                                        <p:tav tm="0">
                                          <p:val>
                                            <p:strVal val="1+#ppt_w/2"/>
                                          </p:val>
                                        </p:tav>
                                        <p:tav tm="100000">
                                          <p:val>
                                            <p:strVal val="#ppt_x"/>
                                          </p:val>
                                        </p:tav>
                                      </p:tavLst>
                                    </p:anim>
                                    <p:anim calcmode="lin" valueType="num">
                                      <p:cBhvr additive="base">
                                        <p:cTn id="8" dur="7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2" presetClass="entr" presetSubtype="4" fill="hold" nodeType="after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down)">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476"/>
          <p:cNvSpPr>
            <a:spLocks noEditPoints="1"/>
          </p:cNvSpPr>
          <p:nvPr/>
        </p:nvSpPr>
        <p:spPr bwMode="auto">
          <a:xfrm>
            <a:off x="8850356" y="4202853"/>
            <a:ext cx="875712" cy="634534"/>
          </a:xfrm>
          <a:custGeom>
            <a:avLst/>
            <a:gdLst>
              <a:gd name="T0" fmla="*/ 125 w 125"/>
              <a:gd name="T1" fmla="*/ 71 h 73"/>
              <a:gd name="T2" fmla="*/ 124 w 125"/>
              <a:gd name="T3" fmla="*/ 73 h 73"/>
              <a:gd name="T4" fmla="*/ 2 w 125"/>
              <a:gd name="T5" fmla="*/ 73 h 73"/>
              <a:gd name="T6" fmla="*/ 0 w 125"/>
              <a:gd name="T7" fmla="*/ 71 h 73"/>
              <a:gd name="T8" fmla="*/ 0 w 125"/>
              <a:gd name="T9" fmla="*/ 68 h 73"/>
              <a:gd name="T10" fmla="*/ 2 w 125"/>
              <a:gd name="T11" fmla="*/ 66 h 73"/>
              <a:gd name="T12" fmla="*/ 124 w 125"/>
              <a:gd name="T13" fmla="*/ 66 h 73"/>
              <a:gd name="T14" fmla="*/ 125 w 125"/>
              <a:gd name="T15" fmla="*/ 68 h 73"/>
              <a:gd name="T16" fmla="*/ 125 w 125"/>
              <a:gd name="T17" fmla="*/ 71 h 73"/>
              <a:gd name="T18" fmla="*/ 118 w 125"/>
              <a:gd name="T19" fmla="*/ 5 h 73"/>
              <a:gd name="T20" fmla="*/ 118 w 125"/>
              <a:gd name="T21" fmla="*/ 58 h 73"/>
              <a:gd name="T22" fmla="*/ 113 w 125"/>
              <a:gd name="T23" fmla="*/ 63 h 73"/>
              <a:gd name="T24" fmla="*/ 12 w 125"/>
              <a:gd name="T25" fmla="*/ 63 h 73"/>
              <a:gd name="T26" fmla="*/ 7 w 125"/>
              <a:gd name="T27" fmla="*/ 58 h 73"/>
              <a:gd name="T28" fmla="*/ 7 w 125"/>
              <a:gd name="T29" fmla="*/ 5 h 73"/>
              <a:gd name="T30" fmla="*/ 12 w 125"/>
              <a:gd name="T31" fmla="*/ 0 h 73"/>
              <a:gd name="T32" fmla="*/ 113 w 125"/>
              <a:gd name="T33" fmla="*/ 0 h 73"/>
              <a:gd name="T34" fmla="*/ 118 w 125"/>
              <a:gd name="T35" fmla="*/ 5 h 73"/>
              <a:gd name="T36" fmla="*/ 113 w 125"/>
              <a:gd name="T37" fmla="*/ 6 h 73"/>
              <a:gd name="T38" fmla="*/ 12 w 125"/>
              <a:gd name="T39" fmla="*/ 6 h 73"/>
              <a:gd name="T40" fmla="*/ 12 w 125"/>
              <a:gd name="T41" fmla="*/ 59 h 73"/>
              <a:gd name="T42" fmla="*/ 113 w 125"/>
              <a:gd name="T43" fmla="*/ 59 h 73"/>
              <a:gd name="T44" fmla="*/ 113 w 125"/>
              <a:gd name="T45" fmla="*/ 6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5" h="73">
                <a:moveTo>
                  <a:pt x="125" y="71"/>
                </a:moveTo>
                <a:cubicBezTo>
                  <a:pt x="125" y="72"/>
                  <a:pt x="124" y="73"/>
                  <a:pt x="124" y="73"/>
                </a:cubicBezTo>
                <a:cubicBezTo>
                  <a:pt x="2" y="73"/>
                  <a:pt x="2" y="73"/>
                  <a:pt x="2" y="73"/>
                </a:cubicBezTo>
                <a:cubicBezTo>
                  <a:pt x="1" y="73"/>
                  <a:pt x="0" y="72"/>
                  <a:pt x="0" y="71"/>
                </a:cubicBezTo>
                <a:cubicBezTo>
                  <a:pt x="0" y="68"/>
                  <a:pt x="0" y="68"/>
                  <a:pt x="0" y="68"/>
                </a:cubicBezTo>
                <a:cubicBezTo>
                  <a:pt x="0" y="67"/>
                  <a:pt x="1" y="66"/>
                  <a:pt x="2" y="66"/>
                </a:cubicBezTo>
                <a:cubicBezTo>
                  <a:pt x="124" y="66"/>
                  <a:pt x="124" y="66"/>
                  <a:pt x="124" y="66"/>
                </a:cubicBezTo>
                <a:cubicBezTo>
                  <a:pt x="124" y="66"/>
                  <a:pt x="125" y="67"/>
                  <a:pt x="125" y="68"/>
                </a:cubicBezTo>
                <a:lnTo>
                  <a:pt x="125" y="71"/>
                </a:lnTo>
                <a:close/>
                <a:moveTo>
                  <a:pt x="118" y="5"/>
                </a:moveTo>
                <a:cubicBezTo>
                  <a:pt x="118" y="58"/>
                  <a:pt x="118" y="58"/>
                  <a:pt x="118" y="58"/>
                </a:cubicBezTo>
                <a:cubicBezTo>
                  <a:pt x="118" y="61"/>
                  <a:pt x="116" y="63"/>
                  <a:pt x="113" y="63"/>
                </a:cubicBezTo>
                <a:cubicBezTo>
                  <a:pt x="12" y="63"/>
                  <a:pt x="12" y="63"/>
                  <a:pt x="12" y="63"/>
                </a:cubicBezTo>
                <a:cubicBezTo>
                  <a:pt x="9" y="63"/>
                  <a:pt x="7" y="61"/>
                  <a:pt x="7" y="58"/>
                </a:cubicBezTo>
                <a:cubicBezTo>
                  <a:pt x="7" y="5"/>
                  <a:pt x="7" y="5"/>
                  <a:pt x="7" y="5"/>
                </a:cubicBezTo>
                <a:cubicBezTo>
                  <a:pt x="7" y="2"/>
                  <a:pt x="9" y="0"/>
                  <a:pt x="12" y="0"/>
                </a:cubicBezTo>
                <a:cubicBezTo>
                  <a:pt x="113" y="0"/>
                  <a:pt x="113" y="0"/>
                  <a:pt x="113" y="0"/>
                </a:cubicBezTo>
                <a:cubicBezTo>
                  <a:pt x="116" y="0"/>
                  <a:pt x="118" y="2"/>
                  <a:pt x="118" y="5"/>
                </a:cubicBezTo>
                <a:close/>
                <a:moveTo>
                  <a:pt x="113" y="6"/>
                </a:moveTo>
                <a:cubicBezTo>
                  <a:pt x="12" y="6"/>
                  <a:pt x="12" y="6"/>
                  <a:pt x="12" y="6"/>
                </a:cubicBezTo>
                <a:cubicBezTo>
                  <a:pt x="12" y="59"/>
                  <a:pt x="12" y="59"/>
                  <a:pt x="12" y="59"/>
                </a:cubicBezTo>
                <a:cubicBezTo>
                  <a:pt x="113" y="59"/>
                  <a:pt x="113" y="59"/>
                  <a:pt x="113" y="59"/>
                </a:cubicBezTo>
                <a:lnTo>
                  <a:pt x="113" y="6"/>
                </a:lnTo>
                <a:close/>
              </a:path>
            </a:pathLst>
          </a:custGeom>
          <a:solidFill>
            <a:schemeClr val="accent1"/>
          </a:solidFill>
          <a:ln>
            <a:noFill/>
          </a:ln>
          <a:effectLst/>
        </p:spPr>
        <p:txBody>
          <a:bodyPr vert="horz" wrap="square" lIns="91440" tIns="45720" rIns="91440" bIns="45720" numCol="1" anchor="t" anchorCtr="0" compatLnSpc="1"/>
          <a:lstStyle/>
          <a:p>
            <a:endParaRPr lang="zh-CN" altLang="en-US">
              <a:solidFill>
                <a:schemeClr val="tx1">
                  <a:lumMod val="65000"/>
                  <a:lumOff val="35000"/>
                </a:schemeClr>
              </a:solidFill>
              <a:latin typeface="Arial" panose="020B0604020202020204" pitchFamily="34" charset="0"/>
              <a:ea typeface="Calibri" panose="020F0502020204030204" pitchFamily="34" charset="0"/>
              <a:cs typeface="Calibri" panose="020F0502020204030204" pitchFamily="34" charset="0"/>
              <a:sym typeface="Arial" panose="020B0604020202020204" pitchFamily="34" charset="0"/>
            </a:endParaRPr>
          </a:p>
        </p:txBody>
      </p:sp>
      <p:pic>
        <p:nvPicPr>
          <p:cNvPr id="12" name="图片 11"/>
          <p:cNvPicPr>
            <a:picLocks noGrp="1" noChangeAspect="1"/>
          </p:cNvPicPr>
          <p:nvPr isPhoto="1"/>
        </p:nvPicPr>
        <p:blipFill>
          <a:blip r:embed="rId1" cstate="print">
            <a:extLst>
              <a:ext uri="{28A0092B-C50C-407E-A947-70E740481C1C}">
                <a14:useLocalDpi xmlns:a14="http://schemas.microsoft.com/office/drawing/2010/main" val="0"/>
              </a:ext>
            </a:extLst>
          </a:blip>
          <a:stretch>
            <a:fillRect/>
          </a:stretch>
        </p:blipFill>
        <p:spPr>
          <a:xfrm>
            <a:off x="7684770" y="450850"/>
            <a:ext cx="4102100" cy="2576830"/>
          </a:xfrm>
          <a:prstGeom prst="rect">
            <a:avLst/>
          </a:prstGeom>
          <a:ln w="57150">
            <a:solidFill>
              <a:schemeClr val="tx1"/>
            </a:solidFill>
          </a:ln>
          <a:effectLst>
            <a:outerShdw blurRad="63500" sx="102000" sy="102000" algn="ctr" rotWithShape="0">
              <a:prstClr val="black">
                <a:alpha val="40000"/>
              </a:prstClr>
            </a:outerShdw>
          </a:effectLst>
        </p:spPr>
      </p:pic>
      <p:sp>
        <p:nvSpPr>
          <p:cNvPr id="4" name="Text Box 3"/>
          <p:cNvSpPr txBox="1"/>
          <p:nvPr/>
        </p:nvSpPr>
        <p:spPr>
          <a:xfrm>
            <a:off x="266065" y="290195"/>
            <a:ext cx="7038340" cy="6277610"/>
          </a:xfrm>
          <a:prstGeom prst="rect">
            <a:avLst/>
          </a:prstGeom>
        </p:spPr>
        <p:txBody>
          <a:bodyPr wrap="square">
            <a:spAutoFit/>
          </a:bodyPr>
          <a:p>
            <a:pPr marL="0" indent="0" algn="just" defTabSz="266700">
              <a:lnSpc>
                <a:spcPct val="150000"/>
              </a:lnSpc>
              <a:spcBef>
                <a:spcPct val="0"/>
              </a:spcBef>
              <a:spcAft>
                <a:spcPct val="0"/>
              </a:spcAft>
            </a:pPr>
            <a:r>
              <a:rPr lang="en-US" altLang="zh-CN" sz="2800" b="1">
                <a:solidFill>
                  <a:schemeClr val="tx1"/>
                </a:solidFill>
                <a:highlight>
                  <a:srgbClr val="800080"/>
                </a:highlight>
                <a:latin typeface="Times New Roman" panose="02020603050405020304"/>
                <a:ea typeface="Times New Roman" panose="02020603050405020304"/>
              </a:rPr>
              <a:t>ESP8266 Module</a:t>
            </a:r>
            <a:r>
              <a:rPr lang="en-US" altLang="zh-CN" sz="2000" b="1">
                <a:solidFill>
                  <a:schemeClr val="tx1"/>
                </a:solidFill>
                <a:latin typeface="Times New Roman" panose="02020603050405020304"/>
                <a:ea typeface="Times New Roman" panose="02020603050405020304"/>
              </a:rPr>
              <a:t> –</a:t>
            </a:r>
            <a:r>
              <a:rPr lang="en-US" altLang="zh-CN" sz="2000">
                <a:solidFill>
                  <a:schemeClr val="tx1"/>
                </a:solidFill>
                <a:latin typeface="Times New Roman" panose="02020603050405020304"/>
                <a:ea typeface="Times New Roman" panose="02020603050405020304"/>
              </a:rPr>
              <a:t> The ESP8266 Wi-Fi Module is a self contained SOC with integrated TCP/IP protocol stack that can access to a Wi-Fi network. The ESP8266 is capable of either hosting an application or off loading all Wi-Fi networking functions from another application processor. Each ESP8266 module comes pre-programmed with an AT command set firmware. The Chip Enable and VCC pins of the  module are connected to  the 3.3 V DC while Ground pin is connected to the common ground. The chip enable pin is connected to VCC via a 10K pull up resistor. The RESET pin is left not connected. The Tx and Rx pins of the module are connected to the RX and TX pins of the Arduino UNO. The GPIO-0 pin of the module is connected to VCC through a 10K pull up resistor.</a:t>
            </a:r>
            <a:endParaRPr lang="en-US" altLang="zh-CN" sz="1600">
              <a:solidFill>
                <a:srgbClr val="313131"/>
              </a:solidFill>
              <a:latin typeface="Times New Roman" panose="02020603050405020304"/>
              <a:ea typeface="Times New Roman" panose="02020603050405020304"/>
            </a:endParaRPr>
          </a:p>
        </p:txBody>
      </p:sp>
      <p:sp>
        <p:nvSpPr>
          <p:cNvPr id="10" name="Title 1"/>
          <p:cNvSpPr txBox="1"/>
          <p:nvPr/>
        </p:nvSpPr>
        <p:spPr>
          <a:xfrm>
            <a:off x="6516370" y="6121400"/>
            <a:ext cx="3552825" cy="60134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none">
                <a:solidFill>
                  <a:schemeClr val="tx1"/>
                </a:solidFill>
                <a:effectLst/>
                <a:latin typeface="+mj-lt"/>
                <a:ea typeface="+mj-ea"/>
                <a:cs typeface="+mj-cs"/>
              </a:defRPr>
            </a:lvl1pPr>
          </a:lstStyle>
          <a:p>
            <a:pPr algn="r">
              <a:lnSpc>
                <a:spcPct val="100000"/>
              </a:lnSpc>
            </a:pPr>
            <a:r>
              <a:rPr lang="en-US" sz="1400" b="1" dirty="0">
                <a:solidFill>
                  <a:schemeClr val="tx1"/>
                </a:solidFill>
              </a:rPr>
              <a:t>Asst. Prof. S.Asra</a:t>
            </a:r>
            <a:endParaRPr lang="en-US" sz="1400" b="1" dirty="0">
              <a:solidFill>
                <a:schemeClr val="tx1"/>
              </a:solidFill>
            </a:endParaRPr>
          </a:p>
          <a:p>
            <a:pPr algn="r">
              <a:lnSpc>
                <a:spcPct val="100000"/>
              </a:lnSpc>
            </a:pPr>
            <a:r>
              <a:rPr lang="en-US" sz="1400" b="1" dirty="0">
                <a:solidFill>
                  <a:schemeClr val="tx1"/>
                </a:solidFill>
              </a:rPr>
              <a:t>CSE Department, CMRIT </a:t>
            </a:r>
            <a:endParaRPr lang="en-US" sz="1400" b="1" dirty="0">
              <a:solidFill>
                <a:schemeClr val="tx1"/>
              </a:solidFill>
            </a:endParaRPr>
          </a:p>
          <a:p>
            <a:pPr algn="r">
              <a:lnSpc>
                <a:spcPct val="100000"/>
              </a:lnSpc>
            </a:pPr>
            <a:endParaRPr lang="en-US" sz="1400" b="1" dirty="0">
              <a:solidFill>
                <a:schemeClr val="tx1"/>
              </a:solidFill>
            </a:endParaRPr>
          </a:p>
        </p:txBody>
      </p:sp>
    </p:spTree>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750" fill="hold"/>
                                        <p:tgtEl>
                                          <p:spTgt spid="3"/>
                                        </p:tgtEl>
                                        <p:attrNameLst>
                                          <p:attrName>ppt_x</p:attrName>
                                        </p:attrNameLst>
                                      </p:cBhvr>
                                      <p:tavLst>
                                        <p:tav tm="0">
                                          <p:val>
                                            <p:strVal val="1+#ppt_w/2"/>
                                          </p:val>
                                        </p:tav>
                                        <p:tav tm="100000">
                                          <p:val>
                                            <p:strVal val="#ppt_x"/>
                                          </p:val>
                                        </p:tav>
                                      </p:tavLst>
                                    </p:anim>
                                    <p:anim calcmode="lin" valueType="num">
                                      <p:cBhvr additive="base">
                                        <p:cTn id="8" dur="7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2" presetClass="entr" presetSubtype="4" fill="hold" nodeType="after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down)">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476"/>
          <p:cNvSpPr>
            <a:spLocks noEditPoints="1"/>
          </p:cNvSpPr>
          <p:nvPr/>
        </p:nvSpPr>
        <p:spPr bwMode="auto">
          <a:xfrm>
            <a:off x="8850356" y="4202853"/>
            <a:ext cx="875712" cy="634534"/>
          </a:xfrm>
          <a:custGeom>
            <a:avLst/>
            <a:gdLst>
              <a:gd name="T0" fmla="*/ 125 w 125"/>
              <a:gd name="T1" fmla="*/ 71 h 73"/>
              <a:gd name="T2" fmla="*/ 124 w 125"/>
              <a:gd name="T3" fmla="*/ 73 h 73"/>
              <a:gd name="T4" fmla="*/ 2 w 125"/>
              <a:gd name="T5" fmla="*/ 73 h 73"/>
              <a:gd name="T6" fmla="*/ 0 w 125"/>
              <a:gd name="T7" fmla="*/ 71 h 73"/>
              <a:gd name="T8" fmla="*/ 0 w 125"/>
              <a:gd name="T9" fmla="*/ 68 h 73"/>
              <a:gd name="T10" fmla="*/ 2 w 125"/>
              <a:gd name="T11" fmla="*/ 66 h 73"/>
              <a:gd name="T12" fmla="*/ 124 w 125"/>
              <a:gd name="T13" fmla="*/ 66 h 73"/>
              <a:gd name="T14" fmla="*/ 125 w 125"/>
              <a:gd name="T15" fmla="*/ 68 h 73"/>
              <a:gd name="T16" fmla="*/ 125 w 125"/>
              <a:gd name="T17" fmla="*/ 71 h 73"/>
              <a:gd name="T18" fmla="*/ 118 w 125"/>
              <a:gd name="T19" fmla="*/ 5 h 73"/>
              <a:gd name="T20" fmla="*/ 118 w 125"/>
              <a:gd name="T21" fmla="*/ 58 h 73"/>
              <a:gd name="T22" fmla="*/ 113 w 125"/>
              <a:gd name="T23" fmla="*/ 63 h 73"/>
              <a:gd name="T24" fmla="*/ 12 w 125"/>
              <a:gd name="T25" fmla="*/ 63 h 73"/>
              <a:gd name="T26" fmla="*/ 7 w 125"/>
              <a:gd name="T27" fmla="*/ 58 h 73"/>
              <a:gd name="T28" fmla="*/ 7 w 125"/>
              <a:gd name="T29" fmla="*/ 5 h 73"/>
              <a:gd name="T30" fmla="*/ 12 w 125"/>
              <a:gd name="T31" fmla="*/ 0 h 73"/>
              <a:gd name="T32" fmla="*/ 113 w 125"/>
              <a:gd name="T33" fmla="*/ 0 h 73"/>
              <a:gd name="T34" fmla="*/ 118 w 125"/>
              <a:gd name="T35" fmla="*/ 5 h 73"/>
              <a:gd name="T36" fmla="*/ 113 w 125"/>
              <a:gd name="T37" fmla="*/ 6 h 73"/>
              <a:gd name="T38" fmla="*/ 12 w 125"/>
              <a:gd name="T39" fmla="*/ 6 h 73"/>
              <a:gd name="T40" fmla="*/ 12 w 125"/>
              <a:gd name="T41" fmla="*/ 59 h 73"/>
              <a:gd name="T42" fmla="*/ 113 w 125"/>
              <a:gd name="T43" fmla="*/ 59 h 73"/>
              <a:gd name="T44" fmla="*/ 113 w 125"/>
              <a:gd name="T45" fmla="*/ 6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5" h="73">
                <a:moveTo>
                  <a:pt x="125" y="71"/>
                </a:moveTo>
                <a:cubicBezTo>
                  <a:pt x="125" y="72"/>
                  <a:pt x="124" y="73"/>
                  <a:pt x="124" y="73"/>
                </a:cubicBezTo>
                <a:cubicBezTo>
                  <a:pt x="2" y="73"/>
                  <a:pt x="2" y="73"/>
                  <a:pt x="2" y="73"/>
                </a:cubicBezTo>
                <a:cubicBezTo>
                  <a:pt x="1" y="73"/>
                  <a:pt x="0" y="72"/>
                  <a:pt x="0" y="71"/>
                </a:cubicBezTo>
                <a:cubicBezTo>
                  <a:pt x="0" y="68"/>
                  <a:pt x="0" y="68"/>
                  <a:pt x="0" y="68"/>
                </a:cubicBezTo>
                <a:cubicBezTo>
                  <a:pt x="0" y="67"/>
                  <a:pt x="1" y="66"/>
                  <a:pt x="2" y="66"/>
                </a:cubicBezTo>
                <a:cubicBezTo>
                  <a:pt x="124" y="66"/>
                  <a:pt x="124" y="66"/>
                  <a:pt x="124" y="66"/>
                </a:cubicBezTo>
                <a:cubicBezTo>
                  <a:pt x="124" y="66"/>
                  <a:pt x="125" y="67"/>
                  <a:pt x="125" y="68"/>
                </a:cubicBezTo>
                <a:lnTo>
                  <a:pt x="125" y="71"/>
                </a:lnTo>
                <a:close/>
                <a:moveTo>
                  <a:pt x="118" y="5"/>
                </a:moveTo>
                <a:cubicBezTo>
                  <a:pt x="118" y="58"/>
                  <a:pt x="118" y="58"/>
                  <a:pt x="118" y="58"/>
                </a:cubicBezTo>
                <a:cubicBezTo>
                  <a:pt x="118" y="61"/>
                  <a:pt x="116" y="63"/>
                  <a:pt x="113" y="63"/>
                </a:cubicBezTo>
                <a:cubicBezTo>
                  <a:pt x="12" y="63"/>
                  <a:pt x="12" y="63"/>
                  <a:pt x="12" y="63"/>
                </a:cubicBezTo>
                <a:cubicBezTo>
                  <a:pt x="9" y="63"/>
                  <a:pt x="7" y="61"/>
                  <a:pt x="7" y="58"/>
                </a:cubicBezTo>
                <a:cubicBezTo>
                  <a:pt x="7" y="5"/>
                  <a:pt x="7" y="5"/>
                  <a:pt x="7" y="5"/>
                </a:cubicBezTo>
                <a:cubicBezTo>
                  <a:pt x="7" y="2"/>
                  <a:pt x="9" y="0"/>
                  <a:pt x="12" y="0"/>
                </a:cubicBezTo>
                <a:cubicBezTo>
                  <a:pt x="113" y="0"/>
                  <a:pt x="113" y="0"/>
                  <a:pt x="113" y="0"/>
                </a:cubicBezTo>
                <a:cubicBezTo>
                  <a:pt x="116" y="0"/>
                  <a:pt x="118" y="2"/>
                  <a:pt x="118" y="5"/>
                </a:cubicBezTo>
                <a:close/>
                <a:moveTo>
                  <a:pt x="113" y="6"/>
                </a:moveTo>
                <a:cubicBezTo>
                  <a:pt x="12" y="6"/>
                  <a:pt x="12" y="6"/>
                  <a:pt x="12" y="6"/>
                </a:cubicBezTo>
                <a:cubicBezTo>
                  <a:pt x="12" y="59"/>
                  <a:pt x="12" y="59"/>
                  <a:pt x="12" y="59"/>
                </a:cubicBezTo>
                <a:cubicBezTo>
                  <a:pt x="113" y="59"/>
                  <a:pt x="113" y="59"/>
                  <a:pt x="113" y="59"/>
                </a:cubicBezTo>
                <a:lnTo>
                  <a:pt x="113" y="6"/>
                </a:lnTo>
                <a:close/>
              </a:path>
            </a:pathLst>
          </a:custGeom>
          <a:solidFill>
            <a:schemeClr val="accent1"/>
          </a:solidFill>
          <a:ln>
            <a:noFill/>
          </a:ln>
          <a:effectLst/>
        </p:spPr>
        <p:txBody>
          <a:bodyPr vert="horz" wrap="square" lIns="91440" tIns="45720" rIns="91440" bIns="45720" numCol="1" anchor="t" anchorCtr="0" compatLnSpc="1"/>
          <a:lstStyle/>
          <a:p>
            <a:endParaRPr lang="zh-CN" altLang="en-US">
              <a:solidFill>
                <a:schemeClr val="tx1">
                  <a:lumMod val="65000"/>
                  <a:lumOff val="35000"/>
                </a:schemeClr>
              </a:solidFill>
              <a:latin typeface="Arial" panose="020B0604020202020204" pitchFamily="34" charset="0"/>
              <a:ea typeface="Calibri" panose="020F0502020204030204" pitchFamily="34" charset="0"/>
              <a:cs typeface="Calibri" panose="020F0502020204030204" pitchFamily="34" charset="0"/>
              <a:sym typeface="Arial" panose="020B0604020202020204" pitchFamily="34" charset="0"/>
            </a:endParaRPr>
          </a:p>
        </p:txBody>
      </p:sp>
      <p:pic>
        <p:nvPicPr>
          <p:cNvPr id="12" name="图片 11"/>
          <p:cNvPicPr>
            <a:picLocks noGrp="1" noChangeAspect="1"/>
          </p:cNvPicPr>
          <p:nvPr isPhoto="1"/>
        </p:nvPicPr>
        <p:blipFill>
          <a:blip r:embed="rId1" cstate="print">
            <a:extLst>
              <a:ext uri="{28A0092B-C50C-407E-A947-70E740481C1C}">
                <a14:useLocalDpi xmlns:a14="http://schemas.microsoft.com/office/drawing/2010/main" val="0"/>
              </a:ext>
            </a:extLst>
          </a:blip>
          <a:stretch>
            <a:fillRect/>
          </a:stretch>
        </p:blipFill>
        <p:spPr>
          <a:xfrm>
            <a:off x="7684770" y="450850"/>
            <a:ext cx="4102100" cy="2576830"/>
          </a:xfrm>
          <a:prstGeom prst="rect">
            <a:avLst/>
          </a:prstGeom>
          <a:ln w="57150">
            <a:solidFill>
              <a:schemeClr val="tx1"/>
            </a:solidFill>
          </a:ln>
          <a:effectLst>
            <a:outerShdw blurRad="63500" sx="102000" sy="102000" algn="ctr" rotWithShape="0">
              <a:prstClr val="black">
                <a:alpha val="40000"/>
              </a:prstClr>
            </a:outerShdw>
          </a:effectLst>
        </p:spPr>
      </p:pic>
      <p:sp>
        <p:nvSpPr>
          <p:cNvPr id="2" name="Text Box 1"/>
          <p:cNvSpPr txBox="1"/>
          <p:nvPr/>
        </p:nvSpPr>
        <p:spPr>
          <a:xfrm>
            <a:off x="305435" y="450850"/>
            <a:ext cx="7308215" cy="5982335"/>
          </a:xfrm>
          <a:prstGeom prst="rect">
            <a:avLst/>
          </a:prstGeom>
        </p:spPr>
        <p:txBody>
          <a:bodyPr>
            <a:noAutofit/>
          </a:bodyPr>
          <a:p>
            <a:pPr marL="0" indent="0" algn="just" defTabSz="266700">
              <a:lnSpc>
                <a:spcPct val="150000"/>
              </a:lnSpc>
              <a:spcBef>
                <a:spcPct val="0"/>
              </a:spcBef>
              <a:spcAft>
                <a:spcPct val="0"/>
              </a:spcAft>
            </a:pPr>
            <a:r>
              <a:rPr lang="en-US" altLang="zh-CN" sz="2800" b="1">
                <a:solidFill>
                  <a:schemeClr val="tx1"/>
                </a:solidFill>
                <a:highlight>
                  <a:srgbClr val="800080"/>
                </a:highlight>
                <a:latin typeface="Times New Roman" panose="02020603050405020304"/>
                <a:ea typeface="Times New Roman" panose="02020603050405020304"/>
              </a:rPr>
              <a:t>DHT-11 Sensor</a:t>
            </a:r>
            <a:r>
              <a:rPr lang="en-US" altLang="zh-CN" sz="2000" b="1">
                <a:solidFill>
                  <a:schemeClr val="tx1"/>
                </a:solidFill>
                <a:latin typeface="Times New Roman" panose="02020603050405020304"/>
                <a:ea typeface="Times New Roman" panose="02020603050405020304"/>
              </a:rPr>
              <a:t> –</a:t>
            </a:r>
            <a:r>
              <a:rPr lang="en-US" altLang="zh-CN" sz="2000">
                <a:solidFill>
                  <a:schemeClr val="tx1"/>
                </a:solidFill>
                <a:latin typeface="Times New Roman" panose="02020603050405020304"/>
                <a:ea typeface="Times New Roman" panose="02020603050405020304"/>
              </a:rPr>
              <a:t> DHT-11 is a temperature and humidity sensor. The DHT11 sensor consists of two main components – one is Humidity sensing component and other is NTC temperature sensor (or Thermistor). </a:t>
            </a:r>
            <a:endParaRPr lang="en-US" altLang="zh-CN" sz="2000">
              <a:solidFill>
                <a:schemeClr val="tx1"/>
              </a:solidFill>
              <a:latin typeface="Times New Roman" panose="02020603050405020304"/>
              <a:ea typeface="Times New Roman" panose="02020603050405020304"/>
            </a:endParaRPr>
          </a:p>
          <a:p>
            <a:pPr marL="0" indent="0" algn="just" defTabSz="266700">
              <a:lnSpc>
                <a:spcPct val="150000"/>
              </a:lnSpc>
              <a:spcBef>
                <a:spcPct val="0"/>
              </a:spcBef>
              <a:spcAft>
                <a:spcPct val="0"/>
              </a:spcAft>
            </a:pPr>
            <a:r>
              <a:rPr lang="en-US" altLang="zh-CN" sz="2000">
                <a:solidFill>
                  <a:schemeClr val="tx1"/>
                </a:solidFill>
                <a:latin typeface="Times New Roman" panose="02020603050405020304"/>
                <a:ea typeface="Times New Roman" panose="02020603050405020304"/>
              </a:rPr>
              <a:t>The Thermistor is actually a variable resistor that changes its resistance with change in temperature. They both sense the temperature and humidity of area and give the output to the IC (which is placed on back side of sensor). The sensor has four pins – VCC, Ground, data Out and NC. The VCC and Ground pins are connected to the common VCC and Ground respectively. The Data Out pin of the sensor is connected to PD7 pin of the Arduino board via 10K pull-up resistor. </a:t>
            </a:r>
            <a:endParaRPr lang="en-US" altLang="zh-CN" sz="2000">
              <a:solidFill>
                <a:schemeClr val="tx1"/>
              </a:solidFill>
              <a:latin typeface="Times New Roman" panose="02020603050405020304"/>
              <a:ea typeface="Times New Roman" panose="02020603050405020304"/>
            </a:endParaRPr>
          </a:p>
        </p:txBody>
      </p:sp>
      <p:sp>
        <p:nvSpPr>
          <p:cNvPr id="10" name="Title 1"/>
          <p:cNvSpPr txBox="1"/>
          <p:nvPr/>
        </p:nvSpPr>
        <p:spPr>
          <a:xfrm>
            <a:off x="6516370" y="6121400"/>
            <a:ext cx="3552825" cy="60134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none">
                <a:solidFill>
                  <a:schemeClr val="tx1"/>
                </a:solidFill>
                <a:effectLst/>
                <a:latin typeface="+mj-lt"/>
                <a:ea typeface="+mj-ea"/>
                <a:cs typeface="+mj-cs"/>
              </a:defRPr>
            </a:lvl1pPr>
          </a:lstStyle>
          <a:p>
            <a:pPr algn="r">
              <a:lnSpc>
                <a:spcPct val="100000"/>
              </a:lnSpc>
            </a:pPr>
            <a:r>
              <a:rPr lang="en-US" sz="1400" b="1" dirty="0">
                <a:solidFill>
                  <a:schemeClr val="tx1"/>
                </a:solidFill>
              </a:rPr>
              <a:t>Asst. Prof. S.Asra</a:t>
            </a:r>
            <a:endParaRPr lang="en-US" sz="1400" b="1" dirty="0">
              <a:solidFill>
                <a:schemeClr val="tx1"/>
              </a:solidFill>
            </a:endParaRPr>
          </a:p>
          <a:p>
            <a:pPr algn="r">
              <a:lnSpc>
                <a:spcPct val="100000"/>
              </a:lnSpc>
            </a:pPr>
            <a:r>
              <a:rPr lang="en-US" sz="1400" b="1" dirty="0">
                <a:solidFill>
                  <a:schemeClr val="tx1"/>
                </a:solidFill>
              </a:rPr>
              <a:t>CSE Department, CMRIT </a:t>
            </a:r>
            <a:endParaRPr lang="en-US" sz="1400" b="1" dirty="0">
              <a:solidFill>
                <a:schemeClr val="tx1"/>
              </a:solidFill>
            </a:endParaRPr>
          </a:p>
          <a:p>
            <a:pPr algn="r">
              <a:lnSpc>
                <a:spcPct val="100000"/>
              </a:lnSpc>
            </a:pPr>
            <a:endParaRPr lang="en-US" sz="1400" b="1" dirty="0">
              <a:solidFill>
                <a:schemeClr val="tx1"/>
              </a:solidFill>
            </a:endParaRPr>
          </a:p>
        </p:txBody>
      </p:sp>
    </p:spTree>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750" fill="hold"/>
                                        <p:tgtEl>
                                          <p:spTgt spid="3"/>
                                        </p:tgtEl>
                                        <p:attrNameLst>
                                          <p:attrName>ppt_x</p:attrName>
                                        </p:attrNameLst>
                                      </p:cBhvr>
                                      <p:tavLst>
                                        <p:tav tm="0">
                                          <p:val>
                                            <p:strVal val="1+#ppt_w/2"/>
                                          </p:val>
                                        </p:tav>
                                        <p:tav tm="100000">
                                          <p:val>
                                            <p:strVal val="#ppt_x"/>
                                          </p:val>
                                        </p:tav>
                                      </p:tavLst>
                                    </p:anim>
                                    <p:anim calcmode="lin" valueType="num">
                                      <p:cBhvr additive="base">
                                        <p:cTn id="8" dur="7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2" presetClass="entr" presetSubtype="4" fill="hold" nodeType="after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down)">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Grp="1" noChangeAspect="1"/>
          </p:cNvPicPr>
          <p:nvPr isPhoto="1"/>
        </p:nvPicPr>
        <p:blipFill>
          <a:blip r:embed="rId1">
            <a:extLst>
              <a:ext uri="{28A0092B-C50C-407E-A947-70E740481C1C}">
                <a14:useLocalDpi xmlns:a14="http://schemas.microsoft.com/office/drawing/2010/main" val="0"/>
              </a:ext>
            </a:extLst>
          </a:blip>
          <a:stretch>
            <a:fillRect/>
          </a:stretch>
        </p:blipFill>
        <p:spPr>
          <a:xfrm>
            <a:off x="436245" y="617855"/>
            <a:ext cx="4887595" cy="3257550"/>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 name="Text Box 1"/>
          <p:cNvSpPr txBox="1"/>
          <p:nvPr/>
        </p:nvSpPr>
        <p:spPr>
          <a:xfrm>
            <a:off x="5485765" y="400685"/>
            <a:ext cx="6382385" cy="6369685"/>
          </a:xfrm>
          <a:prstGeom prst="rect">
            <a:avLst/>
          </a:prstGeom>
        </p:spPr>
        <p:txBody>
          <a:bodyPr wrap="square">
            <a:spAutoFit/>
          </a:bodyPr>
          <a:p>
            <a:pPr marL="0" indent="0" algn="just" defTabSz="266700">
              <a:lnSpc>
                <a:spcPct val="150000"/>
              </a:lnSpc>
              <a:spcBef>
                <a:spcPct val="0"/>
              </a:spcBef>
              <a:spcAft>
                <a:spcPct val="0"/>
              </a:spcAft>
            </a:pPr>
            <a:r>
              <a:rPr lang="en-US" altLang="zh-CN" sz="3200" b="1">
                <a:solidFill>
                  <a:schemeClr val="tx1"/>
                </a:solidFill>
                <a:highlight>
                  <a:srgbClr val="800080"/>
                </a:highlight>
                <a:latin typeface="Times New Roman" panose="02020603050405020304"/>
                <a:ea typeface="Times New Roman" panose="02020603050405020304"/>
              </a:rPr>
              <a:t>ThingSpeak Server</a:t>
            </a:r>
            <a:r>
              <a:rPr lang="en-US" altLang="zh-CN" sz="2400" b="1">
                <a:solidFill>
                  <a:schemeClr val="tx1"/>
                </a:solidFill>
                <a:latin typeface="Times New Roman" panose="02020603050405020304"/>
                <a:ea typeface="Times New Roman" panose="02020603050405020304"/>
              </a:rPr>
              <a:t> –</a:t>
            </a:r>
            <a:r>
              <a:rPr lang="en-US" altLang="zh-CN" sz="2400">
                <a:solidFill>
                  <a:schemeClr val="tx1"/>
                </a:solidFill>
                <a:latin typeface="Times New Roman" panose="02020603050405020304"/>
                <a:ea typeface="Times New Roman" panose="02020603050405020304"/>
              </a:rPr>
              <a:t> The ThingSpeak server is used to visualize the </a:t>
            </a:r>
            <a:r>
              <a:rPr lang="en-US" altLang="zh-CN" sz="2400">
                <a:solidFill>
                  <a:schemeClr val="tx1"/>
                </a:solidFill>
                <a:highlight>
                  <a:srgbClr val="800080"/>
                </a:highlight>
                <a:latin typeface="Times New Roman" panose="02020603050405020304"/>
                <a:ea typeface="Times New Roman" panose="02020603050405020304"/>
              </a:rPr>
              <a:t>data received from the IoT device</a:t>
            </a:r>
            <a:r>
              <a:rPr lang="en-US" altLang="zh-CN" sz="2400">
                <a:solidFill>
                  <a:schemeClr val="tx1"/>
                </a:solidFill>
                <a:latin typeface="Times New Roman" panose="02020603050405020304"/>
                <a:ea typeface="Times New Roman" panose="02020603050405020304"/>
              </a:rPr>
              <a:t>. The data is displayed in the form of </a:t>
            </a:r>
            <a:r>
              <a:rPr lang="en-US" altLang="zh-CN" sz="2400">
                <a:solidFill>
                  <a:schemeClr val="tx1"/>
                </a:solidFill>
                <a:highlight>
                  <a:srgbClr val="800080"/>
                </a:highlight>
                <a:latin typeface="Times New Roman" panose="02020603050405020304"/>
                <a:ea typeface="Times New Roman" panose="02020603050405020304"/>
              </a:rPr>
              <a:t>graphs on the platform</a:t>
            </a:r>
            <a:r>
              <a:rPr lang="en-US" altLang="zh-CN" sz="2400">
                <a:solidFill>
                  <a:schemeClr val="tx1"/>
                </a:solidFill>
                <a:latin typeface="Times New Roman" panose="02020603050405020304"/>
                <a:ea typeface="Times New Roman" panose="02020603050405020304"/>
              </a:rPr>
              <a:t>. The ThingSpeak generates the </a:t>
            </a:r>
            <a:r>
              <a:rPr lang="en-US" altLang="zh-CN" sz="2400">
                <a:solidFill>
                  <a:schemeClr val="tx1"/>
                </a:solidFill>
                <a:highlight>
                  <a:srgbClr val="800080"/>
                </a:highlight>
                <a:latin typeface="Times New Roman" panose="02020603050405020304"/>
                <a:ea typeface="Times New Roman" panose="02020603050405020304"/>
              </a:rPr>
              <a:t>read and write API key.</a:t>
            </a:r>
            <a:r>
              <a:rPr lang="en-US" altLang="zh-CN" sz="2400">
                <a:solidFill>
                  <a:schemeClr val="tx1"/>
                </a:solidFill>
                <a:latin typeface="Times New Roman" panose="02020603050405020304"/>
                <a:ea typeface="Times New Roman" panose="02020603050405020304"/>
              </a:rPr>
              <a:t> </a:t>
            </a:r>
            <a:endParaRPr lang="en-US" altLang="zh-CN" sz="2400">
              <a:solidFill>
                <a:schemeClr val="tx1"/>
              </a:solidFill>
              <a:latin typeface="Times New Roman" panose="02020603050405020304"/>
              <a:ea typeface="Times New Roman" panose="02020603050405020304"/>
            </a:endParaRPr>
          </a:p>
          <a:p>
            <a:pPr marL="0" indent="0" algn="just" defTabSz="266700">
              <a:lnSpc>
                <a:spcPct val="150000"/>
              </a:lnSpc>
              <a:spcBef>
                <a:spcPct val="0"/>
              </a:spcBef>
              <a:spcAft>
                <a:spcPct val="0"/>
              </a:spcAft>
            </a:pPr>
            <a:r>
              <a:rPr lang="en-US" altLang="zh-CN" sz="2400">
                <a:solidFill>
                  <a:schemeClr val="tx1"/>
                </a:solidFill>
                <a:latin typeface="Times New Roman" panose="02020603050405020304"/>
                <a:ea typeface="Times New Roman" panose="02020603050405020304"/>
              </a:rPr>
              <a:t>The </a:t>
            </a:r>
            <a:r>
              <a:rPr lang="en-US" altLang="zh-CN" sz="2400" b="1">
                <a:solidFill>
                  <a:schemeClr val="tx1"/>
                </a:solidFill>
                <a:latin typeface="Times New Roman" panose="02020603050405020304"/>
                <a:ea typeface="Times New Roman" panose="02020603050405020304"/>
              </a:rPr>
              <a:t>Write API key</a:t>
            </a:r>
            <a:r>
              <a:rPr lang="en-US" altLang="zh-CN" sz="2400">
                <a:solidFill>
                  <a:schemeClr val="tx1"/>
                </a:solidFill>
                <a:latin typeface="Times New Roman" panose="02020603050405020304"/>
                <a:ea typeface="Times New Roman" panose="02020603050405020304"/>
              </a:rPr>
              <a:t> is used to write the data to the channel and</a:t>
            </a:r>
            <a:endParaRPr lang="en-US" altLang="zh-CN" sz="2400">
              <a:solidFill>
                <a:schemeClr val="tx1"/>
              </a:solidFill>
              <a:latin typeface="Times New Roman" panose="02020603050405020304"/>
              <a:ea typeface="Times New Roman" panose="02020603050405020304"/>
            </a:endParaRPr>
          </a:p>
          <a:p>
            <a:pPr marL="0" indent="0" algn="just" defTabSz="266700">
              <a:lnSpc>
                <a:spcPct val="150000"/>
              </a:lnSpc>
              <a:spcBef>
                <a:spcPct val="0"/>
              </a:spcBef>
              <a:spcAft>
                <a:spcPct val="0"/>
              </a:spcAft>
            </a:pPr>
            <a:r>
              <a:rPr lang="en-US" altLang="zh-CN" sz="2400">
                <a:solidFill>
                  <a:schemeClr val="tx1"/>
                </a:solidFill>
                <a:latin typeface="Times New Roman" panose="02020603050405020304"/>
                <a:ea typeface="Times New Roman" panose="02020603050405020304"/>
              </a:rPr>
              <a:t> Read API channel is used to allow other people to view private channel feeds and charts. The data can also be saved on the platform for future reference. </a:t>
            </a:r>
            <a:endParaRPr lang="en-US" altLang="zh-CN" sz="2400">
              <a:solidFill>
                <a:schemeClr val="tx1"/>
              </a:solidFill>
              <a:latin typeface="Times New Roman" panose="02020603050405020304"/>
              <a:ea typeface="Times New Roman" panose="02020603050405020304"/>
            </a:endParaRPr>
          </a:p>
        </p:txBody>
      </p:sp>
      <p:sp>
        <p:nvSpPr>
          <p:cNvPr id="26" name="Title 1"/>
          <p:cNvSpPr txBox="1"/>
          <p:nvPr/>
        </p:nvSpPr>
        <p:spPr>
          <a:xfrm>
            <a:off x="6516370" y="6121400"/>
            <a:ext cx="3552825" cy="60134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none">
                <a:solidFill>
                  <a:schemeClr val="tx1"/>
                </a:solidFill>
                <a:effectLst/>
                <a:latin typeface="+mj-lt"/>
                <a:ea typeface="+mj-ea"/>
                <a:cs typeface="+mj-cs"/>
              </a:defRPr>
            </a:lvl1pPr>
          </a:lstStyle>
          <a:p>
            <a:pPr algn="r">
              <a:lnSpc>
                <a:spcPct val="100000"/>
              </a:lnSpc>
            </a:pPr>
            <a:r>
              <a:rPr lang="en-US" sz="1400" b="1" dirty="0">
                <a:solidFill>
                  <a:schemeClr val="tx1"/>
                </a:solidFill>
              </a:rPr>
              <a:t>Asst. Prof. S.Asra</a:t>
            </a:r>
            <a:endParaRPr lang="en-US" sz="1400" b="1" dirty="0">
              <a:solidFill>
                <a:schemeClr val="tx1"/>
              </a:solidFill>
            </a:endParaRPr>
          </a:p>
          <a:p>
            <a:pPr algn="r">
              <a:lnSpc>
                <a:spcPct val="100000"/>
              </a:lnSpc>
            </a:pPr>
            <a:r>
              <a:rPr lang="en-US" sz="1400" b="1" dirty="0">
                <a:solidFill>
                  <a:schemeClr val="tx1"/>
                </a:solidFill>
              </a:rPr>
              <a:t>CSE Department, CMRIT </a:t>
            </a:r>
            <a:endParaRPr lang="en-US" sz="1400" b="1" dirty="0">
              <a:solidFill>
                <a:schemeClr val="tx1"/>
              </a:solidFill>
            </a:endParaRPr>
          </a:p>
          <a:p>
            <a:pPr algn="r">
              <a:lnSpc>
                <a:spcPct val="100000"/>
              </a:lnSpc>
            </a:pPr>
            <a:endParaRPr lang="en-US" sz="1400" b="1" dirty="0">
              <a:solidFill>
                <a:schemeClr val="tx1"/>
              </a:solidFill>
            </a:endParaRPr>
          </a:p>
        </p:txBody>
      </p:sp>
    </p:spTree>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Grp="1" noChangeAspect="1"/>
          </p:cNvPicPr>
          <p:nvPr isPhoto="1"/>
        </p:nvPicPr>
        <p:blipFill>
          <a:blip r:embed="rId1">
            <a:extLst>
              <a:ext uri="{28A0092B-C50C-407E-A947-70E740481C1C}">
                <a14:useLocalDpi xmlns:a14="http://schemas.microsoft.com/office/drawing/2010/main" val="0"/>
              </a:ext>
            </a:extLst>
          </a:blip>
          <a:stretch>
            <a:fillRect/>
          </a:stretch>
        </p:blipFill>
        <p:spPr>
          <a:xfrm>
            <a:off x="240030" y="1169670"/>
            <a:ext cx="3315970" cy="4984115"/>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 name="Text Box 3"/>
          <p:cNvSpPr txBox="1"/>
          <p:nvPr/>
        </p:nvSpPr>
        <p:spPr>
          <a:xfrm>
            <a:off x="3556000" y="199390"/>
            <a:ext cx="8484235" cy="6465570"/>
          </a:xfrm>
          <a:prstGeom prst="rect">
            <a:avLst/>
          </a:prstGeom>
        </p:spPr>
        <p:txBody>
          <a:bodyPr wrap="square">
            <a:spAutoFit/>
          </a:bodyPr>
          <a:p>
            <a:pPr marL="0" indent="457200" algn="just" defTabSz="266700">
              <a:lnSpc>
                <a:spcPct val="140000"/>
              </a:lnSpc>
              <a:spcBef>
                <a:spcPct val="0"/>
              </a:spcBef>
              <a:spcAft>
                <a:spcPct val="0"/>
              </a:spcAft>
            </a:pPr>
            <a:r>
              <a:rPr lang="en-US" altLang="zh-CN" sz="2400">
                <a:solidFill>
                  <a:schemeClr val="tx1"/>
                </a:solidFill>
                <a:latin typeface="Times New Roman" panose="02020603050405020304"/>
                <a:ea typeface="Times New Roman" panose="02020603050405020304"/>
              </a:rPr>
              <a:t>In order to configure the ThingSpeak platform to access the data on it, first an </a:t>
            </a:r>
            <a:r>
              <a:rPr lang="en-US" altLang="zh-CN" sz="2400" b="1" u="sng">
                <a:solidFill>
                  <a:schemeClr val="tx1"/>
                </a:solidFill>
                <a:latin typeface="Times New Roman" panose="02020603050405020304"/>
                <a:ea typeface="Times New Roman" panose="02020603050405020304"/>
                <a:hlinkClick r:id="rId2"/>
              </a:rPr>
              <a:t>account</a:t>
            </a:r>
            <a:r>
              <a:rPr lang="en-US" altLang="zh-CN" sz="2400">
                <a:solidFill>
                  <a:schemeClr val="tx1"/>
                </a:solidFill>
                <a:latin typeface="Times New Roman" panose="02020603050405020304"/>
                <a:ea typeface="Times New Roman" panose="02020603050405020304"/>
              </a:rPr>
              <a:t> must be created on the platform. Then a channel must be created for the data on that account. It can be done by navigating to </a:t>
            </a:r>
            <a:r>
              <a:rPr lang="en-US" altLang="zh-CN" sz="2400" b="1" u="sng">
                <a:solidFill>
                  <a:schemeClr val="tx1"/>
                </a:solidFill>
                <a:latin typeface="Times New Roman" panose="02020603050405020304"/>
                <a:ea typeface="Times New Roman" panose="02020603050405020304"/>
                <a:hlinkClick r:id="rId3"/>
              </a:rPr>
              <a:t>channel window</a:t>
            </a:r>
            <a:r>
              <a:rPr lang="en-US" altLang="zh-CN" sz="2400">
                <a:solidFill>
                  <a:schemeClr val="tx1"/>
                </a:solidFill>
                <a:latin typeface="Times New Roman" panose="02020603050405020304"/>
                <a:ea typeface="Times New Roman" panose="02020603050405020304"/>
              </a:rPr>
              <a:t> and creating a new channel. The required information must be filled in the given form at the website so that the needed fields are created. For this project, there must be created three fields – Total Persons, Temperature and Humidity. These fields can then be checked live on the server.  After saving the channel settings, a Write API key is generated which must be noted down. This Write API key is used in the firmware code of the Arduino to access the private channel created on the ThingSpeak account</a:t>
            </a:r>
            <a:r>
              <a:rPr lang="en-US" altLang="zh-CN" sz="3200">
                <a:solidFill>
                  <a:schemeClr val="tx1"/>
                </a:solidFill>
                <a:latin typeface="Times New Roman" panose="02020603050405020304"/>
                <a:ea typeface="Times New Roman" panose="02020603050405020304"/>
              </a:rPr>
              <a:t>. </a:t>
            </a:r>
            <a:endParaRPr lang="en-US" altLang="zh-CN" sz="3200">
              <a:solidFill>
                <a:schemeClr val="tx1"/>
              </a:solidFill>
              <a:latin typeface="Times New Roman" panose="02020603050405020304"/>
              <a:ea typeface="Times New Roman" panose="02020603050405020304"/>
            </a:endParaRPr>
          </a:p>
        </p:txBody>
      </p:sp>
      <p:sp>
        <p:nvSpPr>
          <p:cNvPr id="10" name="Title 1"/>
          <p:cNvSpPr txBox="1"/>
          <p:nvPr/>
        </p:nvSpPr>
        <p:spPr>
          <a:xfrm>
            <a:off x="6516370" y="6121400"/>
            <a:ext cx="3552825" cy="60134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none">
                <a:solidFill>
                  <a:schemeClr val="tx1"/>
                </a:solidFill>
                <a:effectLst/>
                <a:latin typeface="+mj-lt"/>
                <a:ea typeface="+mj-ea"/>
                <a:cs typeface="+mj-cs"/>
              </a:defRPr>
            </a:lvl1pPr>
          </a:lstStyle>
          <a:p>
            <a:pPr algn="r">
              <a:lnSpc>
                <a:spcPct val="100000"/>
              </a:lnSpc>
            </a:pPr>
            <a:r>
              <a:rPr lang="en-US" sz="1400" b="1" dirty="0">
                <a:solidFill>
                  <a:schemeClr val="tx1"/>
                </a:solidFill>
              </a:rPr>
              <a:t>Asst. Prof. S.Asra</a:t>
            </a:r>
            <a:endParaRPr lang="en-US" sz="1400" b="1" dirty="0">
              <a:solidFill>
                <a:schemeClr val="tx1"/>
              </a:solidFill>
            </a:endParaRPr>
          </a:p>
          <a:p>
            <a:pPr algn="r">
              <a:lnSpc>
                <a:spcPct val="100000"/>
              </a:lnSpc>
            </a:pPr>
            <a:r>
              <a:rPr lang="en-US" sz="1400" b="1" dirty="0">
                <a:solidFill>
                  <a:schemeClr val="tx1"/>
                </a:solidFill>
              </a:rPr>
              <a:t>CSE Department, CMRIT </a:t>
            </a:r>
            <a:endParaRPr lang="en-US" sz="1400" b="1" dirty="0">
              <a:solidFill>
                <a:schemeClr val="tx1"/>
              </a:solidFill>
            </a:endParaRPr>
          </a:p>
          <a:p>
            <a:pPr algn="r">
              <a:lnSpc>
                <a:spcPct val="100000"/>
              </a:lnSpc>
            </a:pPr>
            <a:endParaRPr lang="en-US" sz="1400" b="1" dirty="0">
              <a:solidFill>
                <a:schemeClr val="tx1"/>
              </a:solidFill>
            </a:endParaRPr>
          </a:p>
        </p:txBody>
      </p:sp>
    </p:spTree>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txBox="1"/>
          <p:nvPr/>
        </p:nvSpPr>
        <p:spPr>
          <a:xfrm>
            <a:off x="6516370" y="6121400"/>
            <a:ext cx="3552825" cy="60134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none">
                <a:solidFill>
                  <a:schemeClr val="tx1"/>
                </a:solidFill>
                <a:effectLst/>
                <a:latin typeface="+mj-lt"/>
                <a:ea typeface="+mj-ea"/>
                <a:cs typeface="+mj-cs"/>
              </a:defRPr>
            </a:lvl1pPr>
          </a:lstStyle>
          <a:p>
            <a:pPr algn="r">
              <a:lnSpc>
                <a:spcPct val="100000"/>
              </a:lnSpc>
            </a:pPr>
            <a:r>
              <a:rPr lang="en-US" sz="1400" b="1" dirty="0">
                <a:solidFill>
                  <a:schemeClr val="tx1"/>
                </a:solidFill>
              </a:rPr>
              <a:t>Asst. Prof. S.Asra</a:t>
            </a:r>
            <a:endParaRPr lang="en-US" sz="1400" b="1" dirty="0">
              <a:solidFill>
                <a:schemeClr val="tx1"/>
              </a:solidFill>
            </a:endParaRPr>
          </a:p>
          <a:p>
            <a:pPr algn="r">
              <a:lnSpc>
                <a:spcPct val="100000"/>
              </a:lnSpc>
            </a:pPr>
            <a:r>
              <a:rPr lang="en-US" sz="1400" b="1" dirty="0">
                <a:solidFill>
                  <a:schemeClr val="tx1"/>
                </a:solidFill>
              </a:rPr>
              <a:t>CSE Department, CMRIT </a:t>
            </a:r>
            <a:endParaRPr lang="en-US" sz="1400" b="1" dirty="0">
              <a:solidFill>
                <a:schemeClr val="tx1"/>
              </a:solidFill>
            </a:endParaRPr>
          </a:p>
          <a:p>
            <a:pPr algn="r">
              <a:lnSpc>
                <a:spcPct val="100000"/>
              </a:lnSpc>
            </a:pPr>
            <a:endParaRPr lang="en-US" sz="1400" b="1" dirty="0">
              <a:solidFill>
                <a:schemeClr val="tx1"/>
              </a:solidFill>
            </a:endParaRPr>
          </a:p>
        </p:txBody>
      </p:sp>
      <p:pic>
        <p:nvPicPr>
          <p:cNvPr id="6" name="Picture 5" descr="Screenshot 2025-03-08 125931"/>
          <p:cNvPicPr>
            <a:picLocks noChangeAspect="1"/>
          </p:cNvPicPr>
          <p:nvPr/>
        </p:nvPicPr>
        <p:blipFill>
          <a:blip r:embed="rId1"/>
          <a:stretch>
            <a:fillRect/>
          </a:stretch>
        </p:blipFill>
        <p:spPr>
          <a:xfrm>
            <a:off x="906145" y="482600"/>
            <a:ext cx="9178925" cy="5224780"/>
          </a:xfrm>
          <a:prstGeom prst="rect">
            <a:avLst/>
          </a:prstGeom>
        </p:spPr>
      </p:pic>
    </p:spTree>
  </p:cSld>
  <p:clrMapOvr>
    <a:masterClrMapping/>
  </p:clrMapOvr>
  <p:transition spd="slow">
    <p:randomBar dir="vert"/>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txBox="1"/>
          <p:nvPr/>
        </p:nvSpPr>
        <p:spPr>
          <a:xfrm>
            <a:off x="6516370" y="6121400"/>
            <a:ext cx="3552825" cy="60134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none">
                <a:solidFill>
                  <a:schemeClr val="tx1"/>
                </a:solidFill>
                <a:effectLst/>
                <a:latin typeface="+mj-lt"/>
                <a:ea typeface="+mj-ea"/>
                <a:cs typeface="+mj-cs"/>
              </a:defRPr>
            </a:lvl1pPr>
          </a:lstStyle>
          <a:p>
            <a:pPr algn="r">
              <a:lnSpc>
                <a:spcPct val="100000"/>
              </a:lnSpc>
            </a:pPr>
            <a:r>
              <a:rPr lang="en-US" sz="1400" b="1" dirty="0">
                <a:solidFill>
                  <a:schemeClr val="tx1"/>
                </a:solidFill>
              </a:rPr>
              <a:t>Asst. Prof. S.Asra</a:t>
            </a:r>
            <a:endParaRPr lang="en-US" sz="1400" b="1" dirty="0">
              <a:solidFill>
                <a:schemeClr val="tx1"/>
              </a:solidFill>
            </a:endParaRPr>
          </a:p>
          <a:p>
            <a:pPr algn="r">
              <a:lnSpc>
                <a:spcPct val="100000"/>
              </a:lnSpc>
            </a:pPr>
            <a:r>
              <a:rPr lang="en-US" sz="1400" b="1" dirty="0">
                <a:solidFill>
                  <a:schemeClr val="tx1"/>
                </a:solidFill>
              </a:rPr>
              <a:t>CSE Department, CMRIT </a:t>
            </a:r>
            <a:endParaRPr lang="en-US" sz="1400" b="1" dirty="0">
              <a:solidFill>
                <a:schemeClr val="tx1"/>
              </a:solidFill>
            </a:endParaRPr>
          </a:p>
          <a:p>
            <a:pPr algn="r">
              <a:lnSpc>
                <a:spcPct val="100000"/>
              </a:lnSpc>
            </a:pPr>
            <a:endParaRPr lang="en-US" sz="1400" b="1" dirty="0">
              <a:solidFill>
                <a:schemeClr val="tx1"/>
              </a:solidFill>
            </a:endParaRPr>
          </a:p>
        </p:txBody>
      </p:sp>
      <p:pic>
        <p:nvPicPr>
          <p:cNvPr id="4" name="Picture 3" descr="tcp1"/>
          <p:cNvPicPr>
            <a:picLocks noChangeAspect="1"/>
          </p:cNvPicPr>
          <p:nvPr/>
        </p:nvPicPr>
        <p:blipFill>
          <a:blip r:embed="rId1"/>
          <a:stretch>
            <a:fillRect/>
          </a:stretch>
        </p:blipFill>
        <p:spPr>
          <a:xfrm>
            <a:off x="685165" y="480695"/>
            <a:ext cx="5015865" cy="5798820"/>
          </a:xfrm>
          <a:prstGeom prst="rect">
            <a:avLst/>
          </a:prstGeom>
        </p:spPr>
      </p:pic>
    </p:spTree>
  </p:cSld>
  <p:clrMapOvr>
    <a:masterClrMapping/>
  </p:clrMapOvr>
  <p:transition spd="slow">
    <p:randomBar dir="vert"/>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txBox="1"/>
          <p:nvPr/>
        </p:nvSpPr>
        <p:spPr>
          <a:xfrm>
            <a:off x="6516370" y="6121400"/>
            <a:ext cx="3552825" cy="60134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none">
                <a:solidFill>
                  <a:schemeClr val="tx1"/>
                </a:solidFill>
                <a:effectLst/>
                <a:latin typeface="+mj-lt"/>
                <a:ea typeface="+mj-ea"/>
                <a:cs typeface="+mj-cs"/>
              </a:defRPr>
            </a:lvl1pPr>
          </a:lstStyle>
          <a:p>
            <a:pPr algn="r">
              <a:lnSpc>
                <a:spcPct val="100000"/>
              </a:lnSpc>
            </a:pPr>
            <a:r>
              <a:rPr lang="en-US" sz="1400" b="1" dirty="0">
                <a:solidFill>
                  <a:schemeClr val="tx1"/>
                </a:solidFill>
              </a:rPr>
              <a:t>Asst. Prof. S.Asra</a:t>
            </a:r>
            <a:endParaRPr lang="en-US" sz="1400" b="1" dirty="0">
              <a:solidFill>
                <a:schemeClr val="tx1"/>
              </a:solidFill>
            </a:endParaRPr>
          </a:p>
          <a:p>
            <a:pPr algn="r">
              <a:lnSpc>
                <a:spcPct val="100000"/>
              </a:lnSpc>
            </a:pPr>
            <a:r>
              <a:rPr lang="en-US" sz="1400" b="1" dirty="0">
                <a:solidFill>
                  <a:schemeClr val="tx1"/>
                </a:solidFill>
              </a:rPr>
              <a:t>CSE Department, CMRIT </a:t>
            </a:r>
            <a:endParaRPr lang="en-US" sz="1400" b="1" dirty="0">
              <a:solidFill>
                <a:schemeClr val="tx1"/>
              </a:solidFill>
            </a:endParaRPr>
          </a:p>
          <a:p>
            <a:pPr algn="r">
              <a:lnSpc>
                <a:spcPct val="100000"/>
              </a:lnSpc>
            </a:pPr>
            <a:endParaRPr lang="en-US" sz="1400" b="1" dirty="0">
              <a:solidFill>
                <a:schemeClr val="tx1"/>
              </a:solidFill>
            </a:endParaRPr>
          </a:p>
        </p:txBody>
      </p:sp>
      <p:pic>
        <p:nvPicPr>
          <p:cNvPr id="2" name="Picture 1" descr="tcp2"/>
          <p:cNvPicPr>
            <a:picLocks noChangeAspect="1"/>
          </p:cNvPicPr>
          <p:nvPr/>
        </p:nvPicPr>
        <p:blipFill>
          <a:blip r:embed="rId1"/>
          <a:stretch>
            <a:fillRect/>
          </a:stretch>
        </p:blipFill>
        <p:spPr>
          <a:xfrm>
            <a:off x="1448435" y="441960"/>
            <a:ext cx="4598670" cy="5974715"/>
          </a:xfrm>
          <a:prstGeom prst="rect">
            <a:avLst/>
          </a:prstGeom>
        </p:spPr>
      </p:pic>
    </p:spTree>
  </p:cSld>
  <p:clrMapOvr>
    <a:masterClrMapping/>
  </p:clrMapOvr>
  <p:transition spd="slow">
    <p:randomBar dir="vert"/>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4"/>
          <p:cNvSpPr txBox="1"/>
          <p:nvPr/>
        </p:nvSpPr>
        <p:spPr>
          <a:xfrm>
            <a:off x="762000" y="558800"/>
            <a:ext cx="4064000" cy="521970"/>
          </a:xfrm>
          <a:prstGeom prst="rect">
            <a:avLst/>
          </a:prstGeom>
          <a:noFill/>
        </p:spPr>
        <p:txBody>
          <a:bodyPr wrap="square" rtlCol="0">
            <a:spAutoFit/>
          </a:bodyPr>
          <a:p>
            <a:r>
              <a:rPr lang="en-US" altLang="en-GB" sz="2800"/>
              <a:t>Output 1</a:t>
            </a:r>
            <a:endParaRPr lang="en-US" altLang="en-GB" sz="2800"/>
          </a:p>
        </p:txBody>
      </p:sp>
      <p:sp>
        <p:nvSpPr>
          <p:cNvPr id="10" name="Title 1"/>
          <p:cNvSpPr txBox="1"/>
          <p:nvPr/>
        </p:nvSpPr>
        <p:spPr>
          <a:xfrm>
            <a:off x="6516370" y="6121400"/>
            <a:ext cx="3552825" cy="60134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none">
                <a:solidFill>
                  <a:schemeClr val="tx1"/>
                </a:solidFill>
                <a:effectLst/>
                <a:latin typeface="+mj-lt"/>
                <a:ea typeface="+mj-ea"/>
                <a:cs typeface="+mj-cs"/>
              </a:defRPr>
            </a:lvl1pPr>
          </a:lstStyle>
          <a:p>
            <a:pPr algn="r">
              <a:lnSpc>
                <a:spcPct val="100000"/>
              </a:lnSpc>
            </a:pPr>
            <a:r>
              <a:rPr lang="en-US" sz="1400" b="1" dirty="0">
                <a:solidFill>
                  <a:schemeClr val="tx1"/>
                </a:solidFill>
              </a:rPr>
              <a:t>Asst. Prof. S.Asra</a:t>
            </a:r>
            <a:endParaRPr lang="en-US" sz="1400" b="1" dirty="0">
              <a:solidFill>
                <a:schemeClr val="tx1"/>
              </a:solidFill>
            </a:endParaRPr>
          </a:p>
          <a:p>
            <a:pPr algn="r">
              <a:lnSpc>
                <a:spcPct val="100000"/>
              </a:lnSpc>
            </a:pPr>
            <a:r>
              <a:rPr lang="en-US" sz="1400" b="1" dirty="0">
                <a:solidFill>
                  <a:schemeClr val="tx1"/>
                </a:solidFill>
              </a:rPr>
              <a:t>CSE Department, CMRIT </a:t>
            </a:r>
            <a:endParaRPr lang="en-US" sz="1400" b="1" dirty="0">
              <a:solidFill>
                <a:schemeClr val="tx1"/>
              </a:solidFill>
            </a:endParaRPr>
          </a:p>
          <a:p>
            <a:pPr algn="r">
              <a:lnSpc>
                <a:spcPct val="100000"/>
              </a:lnSpc>
            </a:pPr>
            <a:endParaRPr lang="en-US" sz="1400" b="1" dirty="0">
              <a:solidFill>
                <a:schemeClr val="tx1"/>
              </a:solidFill>
            </a:endParaRPr>
          </a:p>
        </p:txBody>
      </p:sp>
      <p:pic>
        <p:nvPicPr>
          <p:cNvPr id="3" name="Picture 2" descr="week9 output1"/>
          <p:cNvPicPr>
            <a:picLocks noChangeAspect="1"/>
          </p:cNvPicPr>
          <p:nvPr/>
        </p:nvPicPr>
        <p:blipFill>
          <a:blip r:embed="rId1"/>
          <a:srcRect b="65066"/>
          <a:stretch>
            <a:fillRect/>
          </a:stretch>
        </p:blipFill>
        <p:spPr>
          <a:xfrm>
            <a:off x="762000" y="1485265"/>
            <a:ext cx="8894445" cy="2574925"/>
          </a:xfrm>
          <a:prstGeom prst="rect">
            <a:avLst/>
          </a:prstGeom>
        </p:spPr>
      </p:pic>
    </p:spTree>
  </p:cSld>
  <p:clrMapOvr>
    <a:masterClrMapping/>
  </p:clrMapOvr>
  <p:transition spd="slow">
    <p:randomBar dir="vert"/>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9" name="直接连接符 28"/>
          <p:cNvCxnSpPr/>
          <p:nvPr/>
        </p:nvCxnSpPr>
        <p:spPr>
          <a:xfrm flipH="1">
            <a:off x="2720372" y="3535488"/>
            <a:ext cx="494937" cy="523106"/>
          </a:xfrm>
          <a:prstGeom prst="line">
            <a:avLst/>
          </a:prstGeom>
        </p:spPr>
        <p:style>
          <a:lnRef idx="1">
            <a:schemeClr val="accent1"/>
          </a:lnRef>
          <a:fillRef idx="0">
            <a:schemeClr val="accent1"/>
          </a:fillRef>
          <a:effectRef idx="0">
            <a:schemeClr val="accent1"/>
          </a:effectRef>
          <a:fontRef idx="minor">
            <a:schemeClr val="tx1"/>
          </a:fontRef>
        </p:style>
      </p:cxnSp>
      <p:pic>
        <p:nvPicPr>
          <p:cNvPr id="20" name="Picture 19"/>
          <p:cNvPicPr>
            <a:picLocks noChangeAspect="1"/>
          </p:cNvPicPr>
          <p:nvPr/>
        </p:nvPicPr>
        <p:blipFill>
          <a:blip r:embed="rId1"/>
          <a:stretch>
            <a:fillRect/>
          </a:stretch>
        </p:blipFill>
        <p:spPr>
          <a:xfrm>
            <a:off x="2503805" y="1023620"/>
            <a:ext cx="6702425" cy="5534025"/>
          </a:xfrm>
          <a:prstGeom prst="rect">
            <a:avLst/>
          </a:prstGeom>
        </p:spPr>
      </p:pic>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down)">
                                      <p:cBhvr>
                                        <p:cTn id="7"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4"/>
          <p:cNvSpPr txBox="1"/>
          <p:nvPr/>
        </p:nvSpPr>
        <p:spPr>
          <a:xfrm>
            <a:off x="762000" y="558800"/>
            <a:ext cx="4064000" cy="521970"/>
          </a:xfrm>
          <a:prstGeom prst="rect">
            <a:avLst/>
          </a:prstGeom>
          <a:noFill/>
        </p:spPr>
        <p:txBody>
          <a:bodyPr wrap="square" rtlCol="0">
            <a:spAutoFit/>
          </a:bodyPr>
          <a:p>
            <a:r>
              <a:rPr lang="en-US" altLang="en-GB" sz="2800"/>
              <a:t>Output 2</a:t>
            </a:r>
            <a:endParaRPr lang="en-US" altLang="en-GB" sz="2800"/>
          </a:p>
        </p:txBody>
      </p:sp>
      <p:sp>
        <p:nvSpPr>
          <p:cNvPr id="10" name="Title 1"/>
          <p:cNvSpPr txBox="1"/>
          <p:nvPr/>
        </p:nvSpPr>
        <p:spPr>
          <a:xfrm>
            <a:off x="6516370" y="6121400"/>
            <a:ext cx="3552825" cy="60134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none">
                <a:solidFill>
                  <a:schemeClr val="tx1"/>
                </a:solidFill>
                <a:effectLst/>
                <a:latin typeface="+mj-lt"/>
                <a:ea typeface="+mj-ea"/>
                <a:cs typeface="+mj-cs"/>
              </a:defRPr>
            </a:lvl1pPr>
          </a:lstStyle>
          <a:p>
            <a:pPr algn="r">
              <a:lnSpc>
                <a:spcPct val="100000"/>
              </a:lnSpc>
            </a:pPr>
            <a:r>
              <a:rPr lang="en-US" sz="1400" b="1" dirty="0">
                <a:solidFill>
                  <a:schemeClr val="tx1"/>
                </a:solidFill>
              </a:rPr>
              <a:t>Asst. Prof. S.Asra</a:t>
            </a:r>
            <a:endParaRPr lang="en-US" sz="1400" b="1" dirty="0">
              <a:solidFill>
                <a:schemeClr val="tx1"/>
              </a:solidFill>
            </a:endParaRPr>
          </a:p>
          <a:p>
            <a:pPr algn="r">
              <a:lnSpc>
                <a:spcPct val="100000"/>
              </a:lnSpc>
            </a:pPr>
            <a:r>
              <a:rPr lang="en-US" sz="1400" b="1" dirty="0">
                <a:solidFill>
                  <a:schemeClr val="tx1"/>
                </a:solidFill>
              </a:rPr>
              <a:t>CSE Department, CMRIT </a:t>
            </a:r>
            <a:endParaRPr lang="en-US" sz="1400" b="1" dirty="0">
              <a:solidFill>
                <a:schemeClr val="tx1"/>
              </a:solidFill>
            </a:endParaRPr>
          </a:p>
          <a:p>
            <a:pPr algn="r">
              <a:lnSpc>
                <a:spcPct val="100000"/>
              </a:lnSpc>
            </a:pPr>
            <a:endParaRPr lang="en-US" sz="1400" b="1" dirty="0">
              <a:solidFill>
                <a:schemeClr val="tx1"/>
              </a:solidFill>
            </a:endParaRPr>
          </a:p>
        </p:txBody>
      </p:sp>
      <p:pic>
        <p:nvPicPr>
          <p:cNvPr id="2" name="Picture 1" descr="week9 output1"/>
          <p:cNvPicPr>
            <a:picLocks noChangeAspect="1"/>
          </p:cNvPicPr>
          <p:nvPr/>
        </p:nvPicPr>
        <p:blipFill>
          <a:blip r:embed="rId1"/>
          <a:srcRect b="67552"/>
          <a:stretch>
            <a:fillRect/>
          </a:stretch>
        </p:blipFill>
        <p:spPr>
          <a:xfrm>
            <a:off x="1158875" y="1162685"/>
            <a:ext cx="6431280" cy="4388485"/>
          </a:xfrm>
          <a:prstGeom prst="rect">
            <a:avLst/>
          </a:prstGeom>
        </p:spPr>
      </p:pic>
    </p:spTree>
  </p:cSld>
  <p:clrMapOvr>
    <a:masterClrMapping/>
  </p:clrMapOvr>
  <p:transition spd="slow">
    <p:randomBar dir="vert"/>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5"/>
          <p:cNvSpPr txBox="1"/>
          <p:nvPr/>
        </p:nvSpPr>
        <p:spPr>
          <a:xfrm>
            <a:off x="762000" y="558800"/>
            <a:ext cx="4064000" cy="521970"/>
          </a:xfrm>
          <a:prstGeom prst="rect">
            <a:avLst/>
          </a:prstGeom>
          <a:noFill/>
        </p:spPr>
        <p:txBody>
          <a:bodyPr wrap="square" rtlCol="0">
            <a:spAutoFit/>
          </a:bodyPr>
          <a:p>
            <a:r>
              <a:rPr lang="en-US" altLang="en-GB" sz="2800"/>
              <a:t>Output 3</a:t>
            </a:r>
            <a:endParaRPr lang="en-US" altLang="en-GB" sz="2800"/>
          </a:p>
        </p:txBody>
      </p:sp>
      <p:sp>
        <p:nvSpPr>
          <p:cNvPr id="12" name="Title 1"/>
          <p:cNvSpPr txBox="1"/>
          <p:nvPr/>
        </p:nvSpPr>
        <p:spPr>
          <a:xfrm>
            <a:off x="6516370" y="6121400"/>
            <a:ext cx="3552825" cy="60134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none">
                <a:solidFill>
                  <a:schemeClr val="tx1"/>
                </a:solidFill>
                <a:effectLst/>
                <a:latin typeface="+mj-lt"/>
                <a:ea typeface="+mj-ea"/>
                <a:cs typeface="+mj-cs"/>
              </a:defRPr>
            </a:lvl1pPr>
          </a:lstStyle>
          <a:p>
            <a:pPr algn="r">
              <a:lnSpc>
                <a:spcPct val="100000"/>
              </a:lnSpc>
            </a:pPr>
            <a:r>
              <a:rPr lang="en-US" sz="1400" b="1" dirty="0">
                <a:solidFill>
                  <a:schemeClr val="tx1"/>
                </a:solidFill>
              </a:rPr>
              <a:t>Asst. Prof. S.Asra</a:t>
            </a:r>
            <a:endParaRPr lang="en-US" sz="1400" b="1" dirty="0">
              <a:solidFill>
                <a:schemeClr val="tx1"/>
              </a:solidFill>
            </a:endParaRPr>
          </a:p>
          <a:p>
            <a:pPr algn="r">
              <a:lnSpc>
                <a:spcPct val="100000"/>
              </a:lnSpc>
            </a:pPr>
            <a:r>
              <a:rPr lang="en-US" sz="1400" b="1" dirty="0">
                <a:solidFill>
                  <a:schemeClr val="tx1"/>
                </a:solidFill>
              </a:rPr>
              <a:t>CSE Department, CMRIT </a:t>
            </a:r>
            <a:endParaRPr lang="en-US" sz="1400" b="1" dirty="0">
              <a:solidFill>
                <a:schemeClr val="tx1"/>
              </a:solidFill>
            </a:endParaRPr>
          </a:p>
          <a:p>
            <a:pPr algn="r">
              <a:lnSpc>
                <a:spcPct val="100000"/>
              </a:lnSpc>
            </a:pPr>
            <a:endParaRPr lang="en-US" sz="1400" b="1" dirty="0">
              <a:solidFill>
                <a:schemeClr val="tx1"/>
              </a:solidFill>
            </a:endParaRPr>
          </a:p>
        </p:txBody>
      </p:sp>
      <p:pic>
        <p:nvPicPr>
          <p:cNvPr id="2" name="Picture 1" descr="week9 output1"/>
          <p:cNvPicPr>
            <a:picLocks noChangeAspect="1"/>
          </p:cNvPicPr>
          <p:nvPr/>
        </p:nvPicPr>
        <p:blipFill>
          <a:blip r:embed="rId1"/>
          <a:stretch>
            <a:fillRect/>
          </a:stretch>
        </p:blipFill>
        <p:spPr>
          <a:xfrm>
            <a:off x="868045" y="1080770"/>
            <a:ext cx="7494905" cy="5040630"/>
          </a:xfrm>
          <a:prstGeom prst="rect">
            <a:avLst/>
          </a:prstGeom>
        </p:spPr>
      </p:pic>
    </p:spTree>
  </p:cSld>
  <p:clrMapOvr>
    <a:masterClrMapping/>
  </p:clrMapOvr>
  <p:transition spd="med">
    <p:pull/>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p:cNvSpPr txBox="1"/>
          <p:nvPr/>
        </p:nvSpPr>
        <p:spPr>
          <a:xfrm>
            <a:off x="6516370" y="6121400"/>
            <a:ext cx="3552825" cy="60134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none">
                <a:solidFill>
                  <a:schemeClr val="tx1"/>
                </a:solidFill>
                <a:effectLst/>
                <a:latin typeface="+mj-lt"/>
                <a:ea typeface="+mj-ea"/>
                <a:cs typeface="+mj-cs"/>
              </a:defRPr>
            </a:lvl1pPr>
          </a:lstStyle>
          <a:p>
            <a:pPr algn="r">
              <a:lnSpc>
                <a:spcPct val="100000"/>
              </a:lnSpc>
            </a:pPr>
            <a:r>
              <a:rPr lang="en-US" sz="1400" b="1" dirty="0">
                <a:solidFill>
                  <a:schemeClr val="tx1"/>
                </a:solidFill>
              </a:rPr>
              <a:t>Asst. Prof. S.Asra</a:t>
            </a:r>
            <a:endParaRPr lang="en-US" sz="1400" b="1" dirty="0">
              <a:solidFill>
                <a:schemeClr val="tx1"/>
              </a:solidFill>
            </a:endParaRPr>
          </a:p>
          <a:p>
            <a:pPr algn="r">
              <a:lnSpc>
                <a:spcPct val="100000"/>
              </a:lnSpc>
            </a:pPr>
            <a:r>
              <a:rPr lang="en-US" sz="1400" b="1" dirty="0">
                <a:solidFill>
                  <a:schemeClr val="tx1"/>
                </a:solidFill>
              </a:rPr>
              <a:t>CSE Department, CMRIT </a:t>
            </a:r>
            <a:endParaRPr lang="en-US" sz="1400" b="1" dirty="0">
              <a:solidFill>
                <a:schemeClr val="tx1"/>
              </a:solidFill>
            </a:endParaRPr>
          </a:p>
          <a:p>
            <a:pPr algn="r">
              <a:lnSpc>
                <a:spcPct val="100000"/>
              </a:lnSpc>
            </a:pPr>
            <a:endParaRPr lang="en-US" sz="1400" b="1" dirty="0">
              <a:solidFill>
                <a:schemeClr val="tx1"/>
              </a:solidFill>
            </a:endParaRPr>
          </a:p>
        </p:txBody>
      </p:sp>
      <p:pic>
        <p:nvPicPr>
          <p:cNvPr id="3" name="Picture 2" descr="week9 output2"/>
          <p:cNvPicPr>
            <a:picLocks noChangeAspect="1"/>
          </p:cNvPicPr>
          <p:nvPr/>
        </p:nvPicPr>
        <p:blipFill>
          <a:blip r:embed="rId1"/>
          <a:stretch>
            <a:fillRect/>
          </a:stretch>
        </p:blipFill>
        <p:spPr>
          <a:xfrm>
            <a:off x="636905" y="201930"/>
            <a:ext cx="7146290" cy="6520815"/>
          </a:xfrm>
          <a:prstGeom prst="rect">
            <a:avLst/>
          </a:prstGeom>
        </p:spPr>
      </p:pic>
      <p:sp>
        <p:nvSpPr>
          <p:cNvPr id="4" name="Text Box 3"/>
          <p:cNvSpPr txBox="1"/>
          <p:nvPr/>
        </p:nvSpPr>
        <p:spPr>
          <a:xfrm>
            <a:off x="7841615" y="876935"/>
            <a:ext cx="4064000" cy="521970"/>
          </a:xfrm>
          <a:prstGeom prst="rect">
            <a:avLst/>
          </a:prstGeom>
          <a:noFill/>
        </p:spPr>
        <p:txBody>
          <a:bodyPr wrap="square" rtlCol="0">
            <a:spAutoFit/>
          </a:bodyPr>
          <a:p>
            <a:r>
              <a:rPr lang="en-US" altLang="en-GB" sz="2800"/>
              <a:t>Output 4</a:t>
            </a:r>
            <a:endParaRPr lang="en-US" altLang="en-GB" sz="2800"/>
          </a:p>
        </p:txBody>
      </p:sp>
    </p:spTree>
  </p:cSld>
  <p:clrMapOvr>
    <a:masterClrMapping/>
  </p:clrMapOvr>
  <p:transition spd="med">
    <p:pull/>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2787015" y="2725420"/>
            <a:ext cx="6915785" cy="854075"/>
          </a:xfrm>
          <a:prstGeom prst="rect">
            <a:avLst/>
          </a:prstGeom>
        </p:spPr>
        <p:txBody>
          <a:bodyPr/>
          <a:lstStyle/>
          <a:p>
            <a:pPr algn="ctr">
              <a:lnSpc>
                <a:spcPct val="90000"/>
              </a:lnSpc>
              <a:spcBef>
                <a:spcPct val="0"/>
              </a:spcBef>
            </a:pPr>
            <a:r>
              <a:rPr lang="en-US" altLang="zh-CN" sz="7200" spc="600" dirty="0">
                <a:latin typeface="Calibri" panose="020F0502020204030204" pitchFamily="34" charset="0"/>
                <a:ea typeface="Calibri" panose="020F0502020204030204" pitchFamily="34" charset="0"/>
                <a:cs typeface="+mj-cs"/>
                <a:sym typeface="Arial" panose="020B0604020202020204" pitchFamily="34" charset="0"/>
              </a:rPr>
              <a:t>THANK YOU</a:t>
            </a:r>
            <a:endParaRPr lang="en-US" altLang="zh-CN" sz="7200" spc="600" dirty="0">
              <a:latin typeface="Calibri" panose="020F0502020204030204" pitchFamily="34" charset="0"/>
              <a:ea typeface="Calibri" panose="020F0502020204030204" pitchFamily="34" charset="0"/>
              <a:cs typeface="+mj-cs"/>
              <a:sym typeface="Arial" panose="020B0604020202020204" pitchFamily="34" charset="0"/>
            </a:endParaRPr>
          </a:p>
        </p:txBody>
      </p:sp>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arn(inVertical)">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9" name="直接连接符 28"/>
          <p:cNvCxnSpPr/>
          <p:nvPr/>
        </p:nvCxnSpPr>
        <p:spPr>
          <a:xfrm flipH="1">
            <a:off x="2720372" y="3535488"/>
            <a:ext cx="494937" cy="523106"/>
          </a:xfrm>
          <a:prstGeom prst="line">
            <a:avLst/>
          </a:prstGeom>
        </p:spPr>
        <p:style>
          <a:lnRef idx="1">
            <a:schemeClr val="accent1"/>
          </a:lnRef>
          <a:fillRef idx="0">
            <a:schemeClr val="accent1"/>
          </a:fillRef>
          <a:effectRef idx="0">
            <a:schemeClr val="accent1"/>
          </a:effectRef>
          <a:fontRef idx="minor">
            <a:schemeClr val="tx1"/>
          </a:fontRef>
        </p:style>
      </p:cxnSp>
      <p:pic>
        <p:nvPicPr>
          <p:cNvPr id="2" name="Picture 1"/>
          <p:cNvPicPr>
            <a:picLocks noChangeAspect="1"/>
          </p:cNvPicPr>
          <p:nvPr/>
        </p:nvPicPr>
        <p:blipFill>
          <a:blip r:embed="rId1"/>
          <a:stretch>
            <a:fillRect/>
          </a:stretch>
        </p:blipFill>
        <p:spPr>
          <a:xfrm>
            <a:off x="332105" y="209550"/>
            <a:ext cx="8655050" cy="6648450"/>
          </a:xfrm>
          <a:prstGeom prst="rect">
            <a:avLst/>
          </a:prstGeom>
        </p:spPr>
      </p:pic>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down)">
                                      <p:cBhvr>
                                        <p:cTn id="7"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0"/>
          </p:nvPr>
        </p:nvSpPr>
        <p:spPr>
          <a:xfrm>
            <a:off x="115909" y="298218"/>
            <a:ext cx="1040670" cy="923330"/>
          </a:xfrm>
        </p:spPr>
        <p:txBody>
          <a:bodyPr/>
          <a:lstStyle/>
          <a:p>
            <a:r>
              <a:rPr lang="en-US" altLang="zh-CN" dirty="0"/>
              <a:t>01</a:t>
            </a:r>
            <a:endParaRPr lang="en-US" altLang="zh-CN" dirty="0"/>
          </a:p>
        </p:txBody>
      </p:sp>
      <p:sp>
        <p:nvSpPr>
          <p:cNvPr id="11" name="文本占位符 10"/>
          <p:cNvSpPr>
            <a:spLocks noGrp="1"/>
          </p:cNvSpPr>
          <p:nvPr>
            <p:ph type="body" sz="quarter" idx="11"/>
          </p:nvPr>
        </p:nvSpPr>
        <p:spPr>
          <a:xfrm>
            <a:off x="302895" y="2013585"/>
            <a:ext cx="11814175" cy="2335530"/>
          </a:xfrm>
        </p:spPr>
        <p:txBody>
          <a:bodyPr>
            <a:noAutofit/>
          </a:bodyPr>
          <a:lstStyle/>
          <a:p>
            <a:r>
              <a:rPr lang="en-US" altLang="en-GB" sz="2400" b="1">
                <a:sym typeface="+mn-ea"/>
              </a:rPr>
              <a:t>AIM: Write a program to create TCP Server on cloud using Arduino and Respond with      </a:t>
            </a:r>
            <a:br>
              <a:rPr lang="en-US" altLang="en-GB" sz="2400" b="1">
                <a:sym typeface="+mn-ea"/>
              </a:rPr>
            </a:br>
            <a:r>
              <a:rPr lang="en-US" altLang="en-GB" sz="2400" b="1">
                <a:sym typeface="+mn-ea"/>
              </a:rPr>
              <a:t>            humidity data to TCP Client when requested.</a:t>
            </a:r>
            <a:r>
              <a:rPr sz="2400" b="1">
                <a:sym typeface="+mn-ea"/>
              </a:rPr>
              <a:t>
</a:t>
            </a:r>
            <a:r>
              <a:rPr lang="en-US" altLang="zh-CN" dirty="0"/>
              <a:t> 
</a:t>
            </a:r>
            <a:endParaRPr lang="en-US" altLang="zh-CN" dirty="0"/>
          </a:p>
        </p:txBody>
      </p:sp>
      <p:sp>
        <p:nvSpPr>
          <p:cNvPr id="10" name="标题 9"/>
          <p:cNvSpPr>
            <a:spLocks noGrp="1"/>
          </p:cNvSpPr>
          <p:nvPr>
            <p:ph type="title"/>
          </p:nvPr>
        </p:nvSpPr>
        <p:spPr>
          <a:xfrm>
            <a:off x="2666362" y="439206"/>
            <a:ext cx="6535286" cy="782431"/>
          </a:xfrm>
        </p:spPr>
        <p:txBody>
          <a:bodyPr/>
          <a:lstStyle/>
          <a:p>
            <a:r>
              <a:rPr lang="en-US" altLang="en-GB" sz="4000" dirty="0"/>
              <a:t>WEEK-9</a:t>
            </a:r>
            <a:br>
              <a:rPr lang="en-US" altLang="en-GB" sz="1800" dirty="0"/>
            </a:br>
            <a:endParaRPr lang="zh-CN" altLang="en-US" dirty="0"/>
          </a:p>
        </p:txBody>
      </p:sp>
    </p:spTree>
  </p:cSld>
  <p:clrMapOvr>
    <a:masterClrMapping/>
  </p:clrMapOvr>
  <p:transition spd="slow">
    <p:cove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4"/>
          <p:cNvSpPr txBox="1"/>
          <p:nvPr/>
        </p:nvSpPr>
        <p:spPr>
          <a:xfrm>
            <a:off x="373380" y="386715"/>
            <a:ext cx="10885805" cy="5908040"/>
          </a:xfrm>
          <a:prstGeom prst="rect">
            <a:avLst/>
          </a:prstGeom>
        </p:spPr>
        <p:txBody>
          <a:bodyPr wrap="square">
            <a:spAutoFit/>
          </a:bodyPr>
          <a:p>
            <a:pPr marL="0" indent="457200" algn="just" defTabSz="266700">
              <a:lnSpc>
                <a:spcPct val="150000"/>
              </a:lnSpc>
              <a:spcBef>
                <a:spcPct val="0"/>
              </a:spcBef>
              <a:spcAft>
                <a:spcPct val="0"/>
              </a:spcAft>
            </a:pPr>
            <a:r>
              <a:rPr lang="en-US" altLang="zh-CN" sz="2800" b="1">
                <a:solidFill>
                  <a:schemeClr val="tx1"/>
                </a:solidFill>
                <a:latin typeface="Times New Roman" panose="02020603050405020304"/>
                <a:ea typeface="Times New Roman" panose="02020603050405020304"/>
              </a:rPr>
              <a:t>An </a:t>
            </a:r>
            <a:r>
              <a:rPr lang="en-US" altLang="zh-CN" sz="2800" b="1">
                <a:solidFill>
                  <a:schemeClr val="tx1"/>
                </a:solidFill>
                <a:highlight>
                  <a:srgbClr val="800080"/>
                </a:highlight>
                <a:latin typeface="Times New Roman" panose="02020603050405020304"/>
                <a:ea typeface="Times New Roman" panose="02020603050405020304"/>
              </a:rPr>
              <a:t>IoT device</a:t>
            </a:r>
            <a:r>
              <a:rPr lang="en-US" altLang="zh-CN" sz="2800" b="1">
                <a:solidFill>
                  <a:schemeClr val="tx1"/>
                </a:solidFill>
                <a:latin typeface="Times New Roman" panose="02020603050405020304"/>
                <a:ea typeface="Times New Roman" panose="02020603050405020304"/>
              </a:rPr>
              <a:t> can be made to communicate with a </a:t>
            </a:r>
            <a:r>
              <a:rPr lang="en-US" altLang="zh-CN" sz="2800" b="1">
                <a:solidFill>
                  <a:schemeClr val="tx1"/>
                </a:solidFill>
                <a:highlight>
                  <a:srgbClr val="800080"/>
                </a:highlight>
                <a:latin typeface="Times New Roman" panose="02020603050405020304"/>
                <a:ea typeface="Times New Roman" panose="02020603050405020304"/>
              </a:rPr>
              <a:t>cloud or server using TCP/IP protocol</a:t>
            </a:r>
            <a:r>
              <a:rPr lang="en-US" altLang="zh-CN" sz="2800" b="1">
                <a:solidFill>
                  <a:schemeClr val="tx1"/>
                </a:solidFill>
                <a:latin typeface="Times New Roman" panose="02020603050405020304"/>
                <a:ea typeface="Times New Roman" panose="02020603050405020304"/>
              </a:rPr>
              <a:t> without any hassle of network programming and network administration. </a:t>
            </a:r>
            <a:r>
              <a:rPr lang="en-US" altLang="zh-CN" sz="2800" b="1">
                <a:solidFill>
                  <a:schemeClr val="tx1"/>
                </a:solidFill>
                <a:highlight>
                  <a:srgbClr val="800080"/>
                </a:highlight>
                <a:latin typeface="Times New Roman" panose="02020603050405020304"/>
                <a:ea typeface="Times New Roman" panose="02020603050405020304"/>
              </a:rPr>
              <a:t>In this project, an IoT device will be designed that could transmit sensor data to ThingSpeak Platform using the TCP/IP protocol. </a:t>
            </a:r>
            <a:endParaRPr lang="en-US" altLang="zh-CN" sz="2800" b="1">
              <a:solidFill>
                <a:schemeClr val="tx1"/>
              </a:solidFill>
              <a:highlight>
                <a:srgbClr val="800080"/>
              </a:highlight>
              <a:latin typeface="Times New Roman" panose="02020603050405020304"/>
              <a:ea typeface="Times New Roman" panose="02020603050405020304"/>
            </a:endParaRPr>
          </a:p>
          <a:p>
            <a:pPr marL="0" indent="457200" algn="just" defTabSz="266700">
              <a:lnSpc>
                <a:spcPct val="150000"/>
              </a:lnSpc>
              <a:spcBef>
                <a:spcPct val="0"/>
              </a:spcBef>
              <a:spcAft>
                <a:spcPct val="0"/>
              </a:spcAft>
            </a:pPr>
            <a:r>
              <a:rPr lang="en-US" altLang="zh-CN" sz="2800" b="1">
                <a:solidFill>
                  <a:schemeClr val="tx1"/>
                </a:solidFill>
                <a:latin typeface="Times New Roman" panose="02020603050405020304"/>
                <a:ea typeface="Times New Roman" panose="02020603050405020304"/>
              </a:rPr>
              <a:t>The IoT device designed in this project is built using </a:t>
            </a:r>
            <a:r>
              <a:rPr lang="en-US" altLang="zh-CN" sz="2800" b="1">
                <a:solidFill>
                  <a:schemeClr val="tx1"/>
                </a:solidFill>
                <a:highlight>
                  <a:srgbClr val="800080"/>
                </a:highlight>
                <a:latin typeface="Times New Roman" panose="02020603050405020304"/>
                <a:ea typeface="Times New Roman" panose="02020603050405020304"/>
              </a:rPr>
              <a:t>Arduino UNO</a:t>
            </a:r>
            <a:r>
              <a:rPr lang="en-US" altLang="zh-CN" sz="2800" b="1">
                <a:solidFill>
                  <a:schemeClr val="tx1"/>
                </a:solidFill>
                <a:latin typeface="Times New Roman" panose="02020603050405020304"/>
                <a:ea typeface="Times New Roman" panose="02020603050405020304"/>
              </a:rPr>
              <a:t>. The Arduino is just a microcontroller board and cannot connect to an internet network on its own. For internet connectivity, the Arduino UNO is interfaced with </a:t>
            </a:r>
            <a:r>
              <a:rPr lang="en-US" altLang="zh-CN" sz="2800" b="1">
                <a:solidFill>
                  <a:schemeClr val="tx1"/>
                </a:solidFill>
                <a:highlight>
                  <a:srgbClr val="800080"/>
                </a:highlight>
                <a:latin typeface="Times New Roman" panose="02020603050405020304"/>
                <a:ea typeface="Times New Roman" panose="02020603050405020304"/>
              </a:rPr>
              <a:t>ESP8266 module</a:t>
            </a:r>
            <a:r>
              <a:rPr lang="en-US" altLang="zh-CN" sz="2800" b="1">
                <a:solidFill>
                  <a:schemeClr val="tx1"/>
                </a:solidFill>
                <a:latin typeface="Times New Roman" panose="02020603050405020304"/>
                <a:ea typeface="Times New Roman" panose="02020603050405020304"/>
              </a:rPr>
              <a:t>. </a:t>
            </a:r>
            <a:endParaRPr lang="en-US" altLang="zh-CN" sz="2800" b="1">
              <a:solidFill>
                <a:schemeClr val="tx1"/>
              </a:solidFill>
              <a:latin typeface="Times New Roman" panose="02020603050405020304"/>
              <a:ea typeface="Times New Roman" panose="02020603050405020304"/>
            </a:endParaRPr>
          </a:p>
        </p:txBody>
      </p:sp>
      <p:sp>
        <p:nvSpPr>
          <p:cNvPr id="10" name="Title 1"/>
          <p:cNvSpPr txBox="1"/>
          <p:nvPr/>
        </p:nvSpPr>
        <p:spPr>
          <a:xfrm>
            <a:off x="6516370" y="6121400"/>
            <a:ext cx="3552825" cy="60134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none">
                <a:solidFill>
                  <a:schemeClr val="tx1"/>
                </a:solidFill>
                <a:effectLst/>
                <a:latin typeface="+mj-lt"/>
                <a:ea typeface="+mj-ea"/>
                <a:cs typeface="+mj-cs"/>
              </a:defRPr>
            </a:lvl1pPr>
          </a:lstStyle>
          <a:p>
            <a:pPr algn="r">
              <a:lnSpc>
                <a:spcPct val="100000"/>
              </a:lnSpc>
            </a:pPr>
            <a:r>
              <a:rPr lang="en-US" sz="1400" b="1" dirty="0">
                <a:solidFill>
                  <a:schemeClr val="tx1"/>
                </a:solidFill>
              </a:rPr>
              <a:t>Asst. Prof. S.Asra</a:t>
            </a:r>
            <a:endParaRPr lang="en-US" sz="1400" b="1" dirty="0">
              <a:solidFill>
                <a:schemeClr val="tx1"/>
              </a:solidFill>
            </a:endParaRPr>
          </a:p>
          <a:p>
            <a:pPr algn="r">
              <a:lnSpc>
                <a:spcPct val="100000"/>
              </a:lnSpc>
            </a:pPr>
            <a:r>
              <a:rPr lang="en-US" sz="1400" b="1" dirty="0">
                <a:solidFill>
                  <a:schemeClr val="tx1"/>
                </a:solidFill>
              </a:rPr>
              <a:t>CSE Department, CMRIT </a:t>
            </a:r>
            <a:endParaRPr lang="en-US" sz="1400" b="1" dirty="0">
              <a:solidFill>
                <a:schemeClr val="tx1"/>
              </a:solidFill>
            </a:endParaRPr>
          </a:p>
          <a:p>
            <a:pPr algn="r">
              <a:lnSpc>
                <a:spcPct val="100000"/>
              </a:lnSpc>
            </a:pPr>
            <a:endParaRPr lang="en-US" sz="1400" b="1" dirty="0">
              <a:solidFill>
                <a:schemeClr val="tx1"/>
              </a:solidFill>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4"/>
          <p:cNvSpPr txBox="1"/>
          <p:nvPr/>
        </p:nvSpPr>
        <p:spPr>
          <a:xfrm>
            <a:off x="373380" y="386715"/>
            <a:ext cx="10885805" cy="4615815"/>
          </a:xfrm>
          <a:prstGeom prst="rect">
            <a:avLst/>
          </a:prstGeom>
        </p:spPr>
        <p:txBody>
          <a:bodyPr wrap="square">
            <a:spAutoFit/>
          </a:bodyPr>
          <a:p>
            <a:pPr marL="0" indent="457200" algn="just" defTabSz="266700">
              <a:lnSpc>
                <a:spcPct val="150000"/>
              </a:lnSpc>
              <a:spcBef>
                <a:spcPct val="0"/>
              </a:spcBef>
              <a:spcAft>
                <a:spcPct val="0"/>
              </a:spcAft>
            </a:pPr>
            <a:r>
              <a:rPr lang="en-US" altLang="zh-CN" sz="2000" b="1">
                <a:solidFill>
                  <a:schemeClr val="tx1"/>
                </a:solidFill>
                <a:latin typeface="Times New Roman" panose="02020603050405020304"/>
                <a:ea typeface="Times New Roman" panose="02020603050405020304"/>
              </a:rPr>
              <a:t> </a:t>
            </a:r>
            <a:r>
              <a:rPr lang="en-US" altLang="zh-CN" sz="2800" b="1">
                <a:solidFill>
                  <a:schemeClr val="tx1"/>
                </a:solidFill>
                <a:latin typeface="Times New Roman" panose="02020603050405020304"/>
                <a:ea typeface="Times New Roman" panose="02020603050405020304"/>
              </a:rPr>
              <a:t>The </a:t>
            </a:r>
            <a:r>
              <a:rPr lang="en-US" altLang="zh-CN" sz="2800" b="1">
                <a:solidFill>
                  <a:schemeClr val="tx1"/>
                </a:solidFill>
                <a:highlight>
                  <a:srgbClr val="800080"/>
                </a:highlight>
                <a:latin typeface="Times New Roman" panose="02020603050405020304"/>
                <a:ea typeface="Times New Roman" panose="02020603050405020304"/>
              </a:rPr>
              <a:t>ESP8266 Wi-Fi Module</a:t>
            </a:r>
            <a:r>
              <a:rPr lang="en-US" altLang="zh-CN" sz="2800" b="1">
                <a:solidFill>
                  <a:schemeClr val="tx1"/>
                </a:solidFill>
                <a:latin typeface="Times New Roman" panose="02020603050405020304"/>
                <a:ea typeface="Times New Roman" panose="02020603050405020304"/>
              </a:rPr>
              <a:t> is a self contained SOC with integrated TCP/IP protocol stack that can access to a Wi-Fi network. The ESP module allows the Arduino board to connect with a router and access internet network. The Arduino is programmed to communicate with the cloud platform.ThingSpeak over TCP/IP protocol. The Arduino can implement TCP/IP protocol by passing AT commands serially to the ESP8266 module.</a:t>
            </a:r>
            <a:r>
              <a:rPr lang="en-US" altLang="zh-CN" sz="2800">
                <a:solidFill>
                  <a:schemeClr val="tx1"/>
                </a:solidFill>
                <a:latin typeface="Times New Roman" panose="02020603050405020304"/>
                <a:ea typeface="Times New Roman" panose="02020603050405020304"/>
              </a:rPr>
              <a:t> </a:t>
            </a:r>
            <a:endParaRPr lang="en-US" altLang="zh-CN" sz="2800">
              <a:solidFill>
                <a:schemeClr val="tx1"/>
              </a:solidFill>
              <a:latin typeface="Times New Roman" panose="02020603050405020304"/>
              <a:ea typeface="Times New Roman" panose="02020603050405020304"/>
            </a:endParaRPr>
          </a:p>
        </p:txBody>
      </p:sp>
      <p:sp>
        <p:nvSpPr>
          <p:cNvPr id="10" name="Title 1"/>
          <p:cNvSpPr txBox="1"/>
          <p:nvPr/>
        </p:nvSpPr>
        <p:spPr>
          <a:xfrm>
            <a:off x="6516370" y="6121400"/>
            <a:ext cx="3552825" cy="60134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none">
                <a:solidFill>
                  <a:schemeClr val="tx1"/>
                </a:solidFill>
                <a:effectLst/>
                <a:latin typeface="+mj-lt"/>
                <a:ea typeface="+mj-ea"/>
                <a:cs typeface="+mj-cs"/>
              </a:defRPr>
            </a:lvl1pPr>
          </a:lstStyle>
          <a:p>
            <a:pPr algn="r">
              <a:lnSpc>
                <a:spcPct val="100000"/>
              </a:lnSpc>
            </a:pPr>
            <a:r>
              <a:rPr lang="en-US" sz="1400" b="1" dirty="0">
                <a:solidFill>
                  <a:schemeClr val="tx1"/>
                </a:solidFill>
              </a:rPr>
              <a:t>Asst. Prof. S.Asra</a:t>
            </a:r>
            <a:endParaRPr lang="en-US" sz="1400" b="1" dirty="0">
              <a:solidFill>
                <a:schemeClr val="tx1"/>
              </a:solidFill>
            </a:endParaRPr>
          </a:p>
          <a:p>
            <a:pPr algn="r">
              <a:lnSpc>
                <a:spcPct val="100000"/>
              </a:lnSpc>
            </a:pPr>
            <a:r>
              <a:rPr lang="en-US" sz="1400" b="1" dirty="0">
                <a:solidFill>
                  <a:schemeClr val="tx1"/>
                </a:solidFill>
              </a:rPr>
              <a:t>CSE Department, CMRIT </a:t>
            </a:r>
            <a:endParaRPr lang="en-US" sz="1400" b="1" dirty="0">
              <a:solidFill>
                <a:schemeClr val="tx1"/>
              </a:solidFill>
            </a:endParaRPr>
          </a:p>
          <a:p>
            <a:pPr algn="r">
              <a:lnSpc>
                <a:spcPct val="100000"/>
              </a:lnSpc>
            </a:pPr>
            <a:endParaRPr lang="en-US" sz="1400" b="1" dirty="0">
              <a:solidFill>
                <a:schemeClr val="tx1"/>
              </a:solidFill>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3"/>
          <p:cNvSpPr txBox="1"/>
          <p:nvPr/>
        </p:nvSpPr>
        <p:spPr>
          <a:xfrm>
            <a:off x="700405" y="501015"/>
            <a:ext cx="10327005" cy="5499100"/>
          </a:xfrm>
          <a:prstGeom prst="rect">
            <a:avLst/>
          </a:prstGeom>
        </p:spPr>
        <p:txBody>
          <a:bodyPr wrap="square">
            <a:noAutofit/>
          </a:bodyPr>
          <a:p>
            <a:pPr marL="0" indent="457200" algn="just" defTabSz="266700">
              <a:lnSpc>
                <a:spcPct val="150000"/>
              </a:lnSpc>
              <a:spcBef>
                <a:spcPct val="0"/>
              </a:spcBef>
              <a:spcAft>
                <a:spcPct val="0"/>
              </a:spcAft>
            </a:pPr>
            <a:r>
              <a:rPr lang="en-US" altLang="zh-CN" sz="3200">
                <a:solidFill>
                  <a:schemeClr val="tx1"/>
                </a:solidFill>
                <a:latin typeface="Times New Roman" panose="02020603050405020304"/>
                <a:ea typeface="Times New Roman" panose="02020603050405020304"/>
              </a:rPr>
              <a:t>The IoT device designed is a visitor counter as well as </a:t>
            </a:r>
            <a:r>
              <a:rPr lang="en-US" altLang="zh-CN" sz="3200">
                <a:solidFill>
                  <a:schemeClr val="tx1"/>
                </a:solidFill>
                <a:highlight>
                  <a:srgbClr val="800080"/>
                </a:highlight>
                <a:latin typeface="Times New Roman" panose="02020603050405020304"/>
                <a:ea typeface="Times New Roman" panose="02020603050405020304"/>
              </a:rPr>
              <a:t>temperature and humidity monitor</a:t>
            </a:r>
            <a:r>
              <a:rPr lang="en-US" altLang="zh-CN" sz="3200">
                <a:solidFill>
                  <a:schemeClr val="tx1"/>
                </a:solidFill>
                <a:latin typeface="Times New Roman" panose="02020603050405020304"/>
                <a:ea typeface="Times New Roman" panose="02020603050405020304"/>
              </a:rPr>
              <a:t>. For working as visitor counter, the IR sensors and Photodiodes are interfaced with the Arduino board. For working as temperature and humidity monitor, a </a:t>
            </a:r>
            <a:r>
              <a:rPr lang="en-US" altLang="zh-CN" sz="3200">
                <a:solidFill>
                  <a:schemeClr val="tx1"/>
                </a:solidFill>
                <a:highlight>
                  <a:srgbClr val="800080"/>
                </a:highlight>
                <a:latin typeface="Times New Roman" panose="02020603050405020304"/>
                <a:ea typeface="Times New Roman" panose="02020603050405020304"/>
              </a:rPr>
              <a:t>DHT-11 sensor </a:t>
            </a:r>
            <a:r>
              <a:rPr lang="en-US" altLang="zh-CN" sz="3200">
                <a:solidFill>
                  <a:schemeClr val="tx1"/>
                </a:solidFill>
                <a:latin typeface="Times New Roman" panose="02020603050405020304"/>
                <a:ea typeface="Times New Roman" panose="02020603050405020304"/>
              </a:rPr>
              <a:t>is interfaced with the Arduino board.</a:t>
            </a:r>
            <a:endParaRPr lang="en-US" altLang="zh-CN" sz="3200">
              <a:solidFill>
                <a:schemeClr val="tx1"/>
              </a:solidFill>
              <a:latin typeface="Times New Roman" panose="02020603050405020304"/>
              <a:ea typeface="Times New Roman" panose="02020603050405020304"/>
            </a:endParaRPr>
          </a:p>
          <a:p>
            <a:pPr marL="0" indent="457200" algn="just" defTabSz="266700">
              <a:lnSpc>
                <a:spcPct val="150000"/>
              </a:lnSpc>
              <a:spcBef>
                <a:spcPct val="0"/>
              </a:spcBef>
              <a:spcAft>
                <a:spcPct val="0"/>
              </a:spcAft>
            </a:pPr>
            <a:r>
              <a:rPr lang="en-US" altLang="zh-CN" sz="2400">
                <a:solidFill>
                  <a:schemeClr val="tx1"/>
                </a:solidFill>
                <a:latin typeface="Times New Roman" panose="02020603050405020304"/>
                <a:ea typeface="Times New Roman" panose="02020603050405020304"/>
              </a:rPr>
              <a:t> </a:t>
            </a:r>
            <a:r>
              <a:rPr lang="en-US" altLang="zh-CN" sz="1600">
                <a:solidFill>
                  <a:schemeClr val="tx1"/>
                </a:solidFill>
                <a:latin typeface="Times New Roman" panose="02020603050405020304"/>
                <a:ea typeface="Times New Roman" panose="02020603050405020304"/>
              </a:rPr>
              <a:t>. </a:t>
            </a:r>
            <a:endParaRPr lang="en-US" altLang="zh-CN" sz="1600">
              <a:solidFill>
                <a:schemeClr val="tx1"/>
              </a:solidFill>
              <a:latin typeface="Times New Roman" panose="02020603050405020304"/>
              <a:ea typeface="Times New Roman" panose="02020603050405020304"/>
            </a:endParaRPr>
          </a:p>
        </p:txBody>
      </p:sp>
      <p:sp>
        <p:nvSpPr>
          <p:cNvPr id="10" name="Title 1"/>
          <p:cNvSpPr txBox="1"/>
          <p:nvPr/>
        </p:nvSpPr>
        <p:spPr>
          <a:xfrm>
            <a:off x="6516370" y="6121400"/>
            <a:ext cx="3552825" cy="60134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none">
                <a:solidFill>
                  <a:schemeClr val="tx1"/>
                </a:solidFill>
                <a:effectLst/>
                <a:latin typeface="+mj-lt"/>
                <a:ea typeface="+mj-ea"/>
                <a:cs typeface="+mj-cs"/>
              </a:defRPr>
            </a:lvl1pPr>
          </a:lstStyle>
          <a:p>
            <a:pPr algn="r">
              <a:lnSpc>
                <a:spcPct val="100000"/>
              </a:lnSpc>
            </a:pPr>
            <a:r>
              <a:rPr lang="en-US" sz="1400" b="1" dirty="0">
                <a:solidFill>
                  <a:schemeClr val="tx1"/>
                </a:solidFill>
              </a:rPr>
              <a:t>Asst. Prof. S.Asra</a:t>
            </a:r>
            <a:endParaRPr lang="en-US" sz="1400" b="1" dirty="0">
              <a:solidFill>
                <a:schemeClr val="tx1"/>
              </a:solidFill>
            </a:endParaRPr>
          </a:p>
          <a:p>
            <a:pPr algn="r">
              <a:lnSpc>
                <a:spcPct val="100000"/>
              </a:lnSpc>
            </a:pPr>
            <a:r>
              <a:rPr lang="en-US" sz="1400" b="1" dirty="0">
                <a:solidFill>
                  <a:schemeClr val="tx1"/>
                </a:solidFill>
              </a:rPr>
              <a:t>CSE Department, CMRIT </a:t>
            </a:r>
            <a:endParaRPr lang="en-US" sz="1400" b="1" dirty="0">
              <a:solidFill>
                <a:schemeClr val="tx1"/>
              </a:solidFill>
            </a:endParaRPr>
          </a:p>
          <a:p>
            <a:pPr algn="r">
              <a:lnSpc>
                <a:spcPct val="100000"/>
              </a:lnSpc>
            </a:pPr>
            <a:endParaRPr lang="en-US" sz="1400" b="1" dirty="0">
              <a:solidFill>
                <a:schemeClr val="tx1"/>
              </a:solidFill>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3"/>
          <p:cNvSpPr txBox="1"/>
          <p:nvPr/>
        </p:nvSpPr>
        <p:spPr>
          <a:xfrm>
            <a:off x="700405" y="501015"/>
            <a:ext cx="10327005" cy="5499100"/>
          </a:xfrm>
          <a:prstGeom prst="rect">
            <a:avLst/>
          </a:prstGeom>
        </p:spPr>
        <p:txBody>
          <a:bodyPr wrap="square">
            <a:noAutofit/>
          </a:bodyPr>
          <a:p>
            <a:pPr marL="0" indent="457200" algn="just" defTabSz="266700">
              <a:lnSpc>
                <a:spcPct val="150000"/>
              </a:lnSpc>
              <a:spcBef>
                <a:spcPct val="0"/>
              </a:spcBef>
              <a:spcAft>
                <a:spcPct val="0"/>
              </a:spcAft>
            </a:pPr>
            <a:r>
              <a:rPr lang="en-US" altLang="zh-CN" sz="2800">
                <a:solidFill>
                  <a:schemeClr val="tx1"/>
                </a:solidFill>
                <a:latin typeface="Times New Roman" panose="02020603050405020304"/>
                <a:ea typeface="Times New Roman" panose="02020603050405020304"/>
              </a:rPr>
              <a:t> The </a:t>
            </a:r>
            <a:r>
              <a:rPr lang="en-US" altLang="zh-CN" sz="2800">
                <a:solidFill>
                  <a:schemeClr val="tx1"/>
                </a:solidFill>
                <a:highlight>
                  <a:srgbClr val="800080"/>
                </a:highlight>
                <a:latin typeface="Times New Roman" panose="02020603050405020304"/>
                <a:ea typeface="Times New Roman" panose="02020603050405020304"/>
              </a:rPr>
              <a:t>Arduino reads data from the sensors</a:t>
            </a:r>
            <a:r>
              <a:rPr lang="en-US" altLang="zh-CN" sz="2800">
                <a:solidFill>
                  <a:schemeClr val="tx1"/>
                </a:solidFill>
                <a:latin typeface="Times New Roman" panose="02020603050405020304"/>
                <a:ea typeface="Times New Roman" panose="02020603050405020304"/>
              </a:rPr>
              <a:t> and send it to the </a:t>
            </a:r>
            <a:r>
              <a:rPr lang="en-US" altLang="zh-CN" sz="2800">
                <a:solidFill>
                  <a:schemeClr val="tx1"/>
                </a:solidFill>
                <a:highlight>
                  <a:srgbClr val="800080"/>
                </a:highlight>
                <a:latin typeface="Times New Roman" panose="02020603050405020304"/>
                <a:ea typeface="Times New Roman" panose="02020603050405020304"/>
              </a:rPr>
              <a:t>ThingSpeak platform</a:t>
            </a:r>
            <a:r>
              <a:rPr lang="en-US" altLang="zh-CN" sz="2800">
                <a:solidFill>
                  <a:schemeClr val="tx1"/>
                </a:solidFill>
                <a:latin typeface="Times New Roman" panose="02020603050405020304"/>
                <a:ea typeface="Times New Roman" panose="02020603050405020304"/>
              </a:rPr>
              <a:t>. A 0.6 inch 128 X 64 OLED is also interfaced with the Arduino which receives serial data from the board on I2C protocol and display the current temperature and humidity readings. The user can monitor the number of occupants in the house, temperature and humidity values from anywhere by accessing the ThingSpeak platform</a:t>
            </a:r>
            <a:r>
              <a:rPr lang="en-US" altLang="zh-CN">
                <a:solidFill>
                  <a:schemeClr val="tx1"/>
                </a:solidFill>
                <a:latin typeface="Times New Roman" panose="02020603050405020304"/>
                <a:ea typeface="Times New Roman" panose="02020603050405020304"/>
              </a:rPr>
              <a:t>. </a:t>
            </a:r>
            <a:endParaRPr lang="en-US" altLang="zh-CN">
              <a:solidFill>
                <a:schemeClr val="tx1"/>
              </a:solidFill>
              <a:latin typeface="Times New Roman" panose="02020603050405020304"/>
              <a:ea typeface="Times New Roman" panose="02020603050405020304"/>
            </a:endParaRPr>
          </a:p>
        </p:txBody>
      </p:sp>
      <p:sp>
        <p:nvSpPr>
          <p:cNvPr id="10" name="Title 1"/>
          <p:cNvSpPr txBox="1"/>
          <p:nvPr/>
        </p:nvSpPr>
        <p:spPr>
          <a:xfrm>
            <a:off x="6516370" y="6121400"/>
            <a:ext cx="3552825" cy="60134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none">
                <a:solidFill>
                  <a:schemeClr val="tx1"/>
                </a:solidFill>
                <a:effectLst/>
                <a:latin typeface="+mj-lt"/>
                <a:ea typeface="+mj-ea"/>
                <a:cs typeface="+mj-cs"/>
              </a:defRPr>
            </a:lvl1pPr>
          </a:lstStyle>
          <a:p>
            <a:pPr algn="r">
              <a:lnSpc>
                <a:spcPct val="100000"/>
              </a:lnSpc>
            </a:pPr>
            <a:r>
              <a:rPr lang="en-US" sz="1400" b="1" dirty="0">
                <a:solidFill>
                  <a:schemeClr val="tx1"/>
                </a:solidFill>
              </a:rPr>
              <a:t>Asst. Prof. S.Asra</a:t>
            </a:r>
            <a:endParaRPr lang="en-US" sz="1400" b="1" dirty="0">
              <a:solidFill>
                <a:schemeClr val="tx1"/>
              </a:solidFill>
            </a:endParaRPr>
          </a:p>
          <a:p>
            <a:pPr algn="r">
              <a:lnSpc>
                <a:spcPct val="100000"/>
              </a:lnSpc>
            </a:pPr>
            <a:r>
              <a:rPr lang="en-US" sz="1400" b="1" dirty="0">
                <a:solidFill>
                  <a:schemeClr val="tx1"/>
                </a:solidFill>
              </a:rPr>
              <a:t>CSE Department, CMRIT </a:t>
            </a:r>
            <a:endParaRPr lang="en-US" sz="1400" b="1" dirty="0">
              <a:solidFill>
                <a:schemeClr val="tx1"/>
              </a:solidFill>
            </a:endParaRPr>
          </a:p>
          <a:p>
            <a:pPr algn="r">
              <a:lnSpc>
                <a:spcPct val="100000"/>
              </a:lnSpc>
            </a:pPr>
            <a:endParaRPr lang="en-US" sz="1400" b="1" dirty="0">
              <a:solidFill>
                <a:schemeClr val="tx1"/>
              </a:solidFill>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325755" y="454025"/>
            <a:ext cx="11377295" cy="6185535"/>
          </a:xfrm>
          <a:prstGeom prst="rect">
            <a:avLst/>
          </a:prstGeom>
        </p:spPr>
        <p:txBody>
          <a:bodyPr wrap="square">
            <a:spAutoFit/>
          </a:bodyPr>
          <a:p>
            <a:pPr marL="0" indent="457200" algn="just" defTabSz="266700">
              <a:lnSpc>
                <a:spcPct val="150000"/>
              </a:lnSpc>
              <a:spcBef>
                <a:spcPct val="0"/>
              </a:spcBef>
              <a:spcAft>
                <a:spcPct val="0"/>
              </a:spcAft>
            </a:pPr>
            <a:r>
              <a:rPr lang="en-US" altLang="zh-CN" sz="3200">
                <a:solidFill>
                  <a:schemeClr val="tx1"/>
                </a:solidFill>
                <a:latin typeface="Times New Roman" panose="02020603050405020304"/>
                <a:ea typeface="Times New Roman" panose="02020603050405020304"/>
              </a:rPr>
              <a:t>The Arduino board controls all the functionalities of the IoT device like </a:t>
            </a:r>
            <a:r>
              <a:rPr lang="en-US" altLang="zh-CN" sz="3200">
                <a:solidFill>
                  <a:schemeClr val="tx1"/>
                </a:solidFill>
                <a:highlight>
                  <a:srgbClr val="800080"/>
                </a:highlight>
                <a:latin typeface="Times New Roman" panose="02020603050405020304"/>
                <a:ea typeface="Times New Roman" panose="02020603050405020304"/>
              </a:rPr>
              <a:t>counting visitors, reading</a:t>
            </a:r>
            <a:r>
              <a:rPr lang="en-US" altLang="zh-CN" sz="3200">
                <a:solidFill>
                  <a:schemeClr val="tx1"/>
                </a:solidFill>
                <a:latin typeface="Times New Roman" panose="02020603050405020304"/>
                <a:ea typeface="Times New Roman" panose="02020603050405020304"/>
              </a:rPr>
              <a:t> temperature and humidity values </a:t>
            </a:r>
            <a:r>
              <a:rPr lang="en-US" altLang="zh-CN" sz="3200">
                <a:solidFill>
                  <a:schemeClr val="tx1"/>
                </a:solidFill>
                <a:highlight>
                  <a:srgbClr val="800080"/>
                </a:highlight>
                <a:latin typeface="Times New Roman" panose="02020603050405020304"/>
                <a:ea typeface="Times New Roman" panose="02020603050405020304"/>
              </a:rPr>
              <a:t>from DHT-11 sensor</a:t>
            </a:r>
            <a:r>
              <a:rPr lang="en-US" altLang="zh-CN" sz="3200">
                <a:solidFill>
                  <a:schemeClr val="tx1"/>
                </a:solidFill>
                <a:latin typeface="Times New Roman" panose="02020603050405020304"/>
                <a:ea typeface="Times New Roman" panose="02020603050405020304"/>
              </a:rPr>
              <a:t>, </a:t>
            </a:r>
            <a:r>
              <a:rPr lang="en-US" altLang="zh-CN" sz="3200">
                <a:solidFill>
                  <a:schemeClr val="tx1"/>
                </a:solidFill>
                <a:highlight>
                  <a:srgbClr val="800080"/>
                </a:highlight>
                <a:latin typeface="Times New Roman" panose="02020603050405020304"/>
                <a:ea typeface="Times New Roman" panose="02020603050405020304"/>
              </a:rPr>
              <a:t>displaying</a:t>
            </a:r>
            <a:r>
              <a:rPr lang="en-US" altLang="zh-CN" sz="3200">
                <a:solidFill>
                  <a:schemeClr val="tx1"/>
                </a:solidFill>
                <a:latin typeface="Times New Roman" panose="02020603050405020304"/>
                <a:ea typeface="Times New Roman" panose="02020603050405020304"/>
              </a:rPr>
              <a:t> temperature and humidity data on OLED, implementing </a:t>
            </a:r>
            <a:r>
              <a:rPr lang="en-US" altLang="zh-CN" sz="3200">
                <a:solidFill>
                  <a:schemeClr val="tx1"/>
                </a:solidFill>
                <a:highlight>
                  <a:srgbClr val="800080"/>
                </a:highlight>
                <a:latin typeface="Times New Roman" panose="02020603050405020304"/>
                <a:ea typeface="Times New Roman" panose="02020603050405020304"/>
              </a:rPr>
              <a:t>TCP/IP protocol</a:t>
            </a:r>
            <a:r>
              <a:rPr lang="en-US" altLang="zh-CN" sz="3200">
                <a:solidFill>
                  <a:schemeClr val="tx1"/>
                </a:solidFill>
                <a:latin typeface="Times New Roman" panose="02020603050405020304"/>
                <a:ea typeface="Times New Roman" panose="02020603050405020304"/>
              </a:rPr>
              <a:t>, connecting with </a:t>
            </a:r>
            <a:r>
              <a:rPr lang="en-US" altLang="zh-CN" sz="3200">
                <a:solidFill>
                  <a:schemeClr val="tx1"/>
                </a:solidFill>
                <a:highlight>
                  <a:srgbClr val="800080"/>
                </a:highlight>
                <a:latin typeface="Times New Roman" panose="02020603050405020304"/>
                <a:ea typeface="Times New Roman" panose="02020603050405020304"/>
              </a:rPr>
              <a:t>ThingSpeak</a:t>
            </a:r>
            <a:r>
              <a:rPr lang="en-US" altLang="zh-CN" sz="3200">
                <a:solidFill>
                  <a:schemeClr val="tx1"/>
                </a:solidFill>
                <a:latin typeface="Times New Roman" panose="02020603050405020304"/>
                <a:ea typeface="Times New Roman" panose="02020603050405020304"/>
              </a:rPr>
              <a:t> platform and sending data to the cloud server. </a:t>
            </a:r>
            <a:endParaRPr lang="en-US" altLang="zh-CN" sz="3200">
              <a:solidFill>
                <a:schemeClr val="tx1"/>
              </a:solidFill>
              <a:latin typeface="Times New Roman" panose="02020603050405020304"/>
              <a:ea typeface="Times New Roman" panose="02020603050405020304"/>
            </a:endParaRPr>
          </a:p>
          <a:p>
            <a:pPr marL="0" indent="457200" algn="just" defTabSz="266700">
              <a:lnSpc>
                <a:spcPct val="150000"/>
              </a:lnSpc>
              <a:spcBef>
                <a:spcPct val="0"/>
              </a:spcBef>
              <a:spcAft>
                <a:spcPct val="0"/>
              </a:spcAft>
            </a:pPr>
            <a:r>
              <a:rPr lang="en-US" altLang="zh-CN" sz="3200">
                <a:solidFill>
                  <a:schemeClr val="tx1"/>
                </a:solidFill>
                <a:latin typeface="Times New Roman" panose="02020603050405020304"/>
                <a:ea typeface="Times New Roman" panose="02020603050405020304"/>
              </a:rPr>
              <a:t>For this, the Arduino code is written and compiled using Arduino IDE. </a:t>
            </a:r>
            <a:endParaRPr lang="en-US" altLang="zh-CN" sz="3200">
              <a:solidFill>
                <a:schemeClr val="tx1"/>
              </a:solidFill>
              <a:latin typeface="Times New Roman" panose="02020603050405020304"/>
              <a:ea typeface="Times New Roman" panose="02020603050405020304"/>
            </a:endParaRPr>
          </a:p>
          <a:p>
            <a:pPr marL="0" indent="0" algn="just" defTabSz="266700">
              <a:lnSpc>
                <a:spcPct val="150000"/>
              </a:lnSpc>
              <a:spcBef>
                <a:spcPct val="0"/>
              </a:spcBef>
              <a:spcAft>
                <a:spcPct val="0"/>
              </a:spcAft>
            </a:pPr>
            <a:r>
              <a:rPr lang="en-US" altLang="zh-CN" sz="2000" b="1">
                <a:solidFill>
                  <a:schemeClr val="tx1"/>
                </a:solidFill>
                <a:latin typeface="Times New Roman" panose="02020603050405020304"/>
                <a:ea typeface="Times New Roman" panose="02020603050405020304"/>
              </a:rPr>
              <a:t> </a:t>
            </a:r>
            <a:endParaRPr lang="en-US" altLang="zh-CN" sz="2000" b="1">
              <a:solidFill>
                <a:schemeClr val="tx1"/>
              </a:solidFill>
              <a:latin typeface="Times New Roman" panose="02020603050405020304"/>
              <a:ea typeface="Times New Roman" panose="02020603050405020304"/>
            </a:endParaRPr>
          </a:p>
          <a:p>
            <a:pPr marL="0" indent="0" algn="just" defTabSz="266700">
              <a:lnSpc>
                <a:spcPct val="150000"/>
              </a:lnSpc>
              <a:spcBef>
                <a:spcPct val="0"/>
              </a:spcBef>
              <a:spcAft>
                <a:spcPct val="0"/>
              </a:spcAft>
            </a:pPr>
            <a:endParaRPr lang="en-US" altLang="zh-CN" sz="2000">
              <a:solidFill>
                <a:schemeClr val="tx1"/>
              </a:solidFill>
              <a:latin typeface="Times New Roman" panose="02020603050405020304"/>
              <a:ea typeface="Times New Roman" panose="02020603050405020304"/>
            </a:endParaRPr>
          </a:p>
        </p:txBody>
      </p:sp>
      <p:sp>
        <p:nvSpPr>
          <p:cNvPr id="10" name="Title 1"/>
          <p:cNvSpPr txBox="1"/>
          <p:nvPr/>
        </p:nvSpPr>
        <p:spPr>
          <a:xfrm>
            <a:off x="6516370" y="6121400"/>
            <a:ext cx="3552825" cy="60134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none">
                <a:solidFill>
                  <a:schemeClr val="tx1"/>
                </a:solidFill>
                <a:effectLst/>
                <a:latin typeface="+mj-lt"/>
                <a:ea typeface="+mj-ea"/>
                <a:cs typeface="+mj-cs"/>
              </a:defRPr>
            </a:lvl1pPr>
          </a:lstStyle>
          <a:p>
            <a:pPr algn="r">
              <a:lnSpc>
                <a:spcPct val="100000"/>
              </a:lnSpc>
            </a:pPr>
            <a:r>
              <a:rPr lang="en-US" sz="1400" b="1" dirty="0">
                <a:solidFill>
                  <a:schemeClr val="tx1"/>
                </a:solidFill>
              </a:rPr>
              <a:t>Asst. Prof. S.Asra</a:t>
            </a:r>
            <a:endParaRPr lang="en-US" sz="1400" b="1" dirty="0">
              <a:solidFill>
                <a:schemeClr val="tx1"/>
              </a:solidFill>
            </a:endParaRPr>
          </a:p>
          <a:p>
            <a:pPr algn="r">
              <a:lnSpc>
                <a:spcPct val="100000"/>
              </a:lnSpc>
            </a:pPr>
            <a:r>
              <a:rPr lang="en-US" sz="1400" b="1" dirty="0">
                <a:solidFill>
                  <a:schemeClr val="tx1"/>
                </a:solidFill>
              </a:rPr>
              <a:t>CSE Department, CMRIT </a:t>
            </a:r>
            <a:endParaRPr lang="en-US" sz="1400" b="1" dirty="0">
              <a:solidFill>
                <a:schemeClr val="tx1"/>
              </a:solidFill>
            </a:endParaRPr>
          </a:p>
          <a:p>
            <a:pPr algn="r">
              <a:lnSpc>
                <a:spcPct val="100000"/>
              </a:lnSpc>
            </a:pPr>
            <a:endParaRPr lang="en-US" sz="1400" b="1" dirty="0">
              <a:solidFill>
                <a:schemeClr val="tx1"/>
              </a:solidFill>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自定义 197">
      <a:dk1>
        <a:srgbClr val="FFFFFF"/>
      </a:dk1>
      <a:lt1>
        <a:srgbClr val="000000"/>
      </a:lt1>
      <a:dk2>
        <a:srgbClr val="FFFFFF"/>
      </a:dk2>
      <a:lt2>
        <a:srgbClr val="000000"/>
      </a:lt2>
      <a:accent1>
        <a:srgbClr val="F2F2F2"/>
      </a:accent1>
      <a:accent2>
        <a:srgbClr val="FFFFFF"/>
      </a:accent2>
      <a:accent3>
        <a:srgbClr val="000000"/>
      </a:accent3>
      <a:accent4>
        <a:srgbClr val="FFC000"/>
      </a:accent4>
      <a:accent5>
        <a:srgbClr val="4472C4"/>
      </a:accent5>
      <a:accent6>
        <a:srgbClr val="70AD47"/>
      </a:accent6>
      <a:hlink>
        <a:srgbClr val="0563C1"/>
      </a:hlink>
      <a:folHlink>
        <a:srgbClr val="954F72"/>
      </a:folHlink>
    </a:clrScheme>
    <a:fontScheme name="2tmh2sbj">
      <a:majorFont>
        <a:latin typeface="Arial"/>
        <a:ea typeface="SimHei"/>
        <a:cs typeface=""/>
      </a:majorFont>
      <a:minorFont>
        <a:latin typeface="Arial"/>
        <a:ea typeface="SimHe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6357</Words>
  <Application>WPS Presentation</Application>
  <PresentationFormat>宽屏</PresentationFormat>
  <Paragraphs>132</Paragraphs>
  <Slides>23</Slides>
  <Notes>9</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23</vt:i4>
      </vt:variant>
    </vt:vector>
  </HeadingPairs>
  <TitlesOfParts>
    <vt:vector size="36" baseType="lpstr">
      <vt:lpstr>Arial</vt:lpstr>
      <vt:lpstr>SimSun</vt:lpstr>
      <vt:lpstr>Wingdings</vt:lpstr>
      <vt:lpstr>Calibri</vt:lpstr>
      <vt:lpstr>幼圆</vt:lpstr>
      <vt:lpstr>Arial Black</vt:lpstr>
      <vt:lpstr>Times New Roman</vt:lpstr>
      <vt:lpstr>等线</vt:lpstr>
      <vt:lpstr>Microsoft YaHei</vt:lpstr>
      <vt:lpstr>Arial Unicode MS</vt:lpstr>
      <vt:lpstr>SimHei</vt:lpstr>
      <vt:lpstr>AMGDT</vt:lpstr>
      <vt:lpstr>Office 主题</vt:lpstr>
      <vt:lpstr>PowerPoint 演示文稿</vt:lpstr>
      <vt:lpstr>PowerPoint 演示文稿</vt:lpstr>
      <vt:lpstr>PowerPoint 演示文稿</vt:lpstr>
      <vt:lpstr>WEEK-9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稻壳儿</Company>
  <LinksUpToDate>false</LinksUpToDate>
  <SharedDoc>false</SharedDoc>
  <HyperlinksChanged>false</HyperlinksChanged>
  <AppVersion>14.0000</AppVersion>
  <Manager>尘电</Manager>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陈</dc:creator>
  <dc:description>尘电</dc:description>
  <cp:lastModifiedBy>Shahzadi asra</cp:lastModifiedBy>
  <cp:revision>197</cp:revision>
  <dcterms:created xsi:type="dcterms:W3CDTF">2017-11-09T01:47:00Z</dcterms:created>
  <dcterms:modified xsi:type="dcterms:W3CDTF">2025-03-21T09:55:50Z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2057-12.2.0.20348</vt:lpwstr>
  </property>
  <property fmtid="{D5CDD505-2E9C-101B-9397-08002B2CF9AE}" pid="3" name="ICV">
    <vt:lpwstr>F0ACFE31446B4AC0B455CF3506505EA4_13</vt:lpwstr>
  </property>
</Properties>
</file>